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2" r:id="rId1"/>
  </p:sldMasterIdLst>
  <p:notesMasterIdLst>
    <p:notesMasterId r:id="rId14"/>
  </p:notesMasterIdLst>
  <p:handoutMasterIdLst>
    <p:handoutMasterId r:id="rId15"/>
  </p:handoutMasterIdLst>
  <p:sldIdLst>
    <p:sldId id="402" r:id="rId2"/>
    <p:sldId id="512" r:id="rId3"/>
    <p:sldId id="538" r:id="rId4"/>
    <p:sldId id="517" r:id="rId5"/>
    <p:sldId id="520" r:id="rId6"/>
    <p:sldId id="547" r:id="rId7"/>
    <p:sldId id="539" r:id="rId8"/>
    <p:sldId id="516" r:id="rId9"/>
    <p:sldId id="544" r:id="rId10"/>
    <p:sldId id="543" r:id="rId11"/>
    <p:sldId id="545" r:id="rId12"/>
    <p:sldId id="546" r:id="rId13"/>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27"/>
  </p:normalViewPr>
  <p:slideViewPr>
    <p:cSldViewPr snapToGrid="0" snapToObjects="1">
      <p:cViewPr varScale="1">
        <p:scale>
          <a:sx n="56" d="100"/>
          <a:sy n="56" d="100"/>
        </p:scale>
        <p:origin x="588" y="96"/>
      </p:cViewPr>
      <p:guideLst/>
    </p:cSldViewPr>
  </p:slideViewPr>
  <p:outlineViewPr>
    <p:cViewPr>
      <p:scale>
        <a:sx n="33" d="100"/>
        <a:sy n="33" d="100"/>
      </p:scale>
      <p:origin x="-56"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10000"/>
      </a:lnSpc>
      <a:spcBef>
        <a:spcPts val="0"/>
      </a:spcBef>
      <a:defRPr sz="1200"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lnSpc>
        <a:spcPct val="110000"/>
      </a:lnSpc>
      <a:spcBef>
        <a:spcPts val="0"/>
      </a:spcBef>
      <a:buFont typeface="IBM Plex Sans"/>
      <a:buChar char="–"/>
      <a:tabLst/>
      <a:defRPr sz="1200"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1200"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lnSpc>
        <a:spcPct val="110000"/>
      </a:lnSpc>
      <a:spcBef>
        <a:spcPts val="0"/>
      </a:spcBef>
      <a:buFont typeface="IBM Plex Sans Light"/>
      <a:buChar char="–"/>
      <a:tabLst/>
      <a:defRPr sz="1200"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228600"/>
            <a:ext cx="6473825" cy="36417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775914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228600"/>
            <a:ext cx="6473825" cy="36417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2050333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415261400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raLigh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01808370"/>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nhambir1@in.ibm.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hyperlink" Target="mailto:nhambir1@in.ibm.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1BC7244-3D66-BABA-A2A5-5316D265E144}"/>
              </a:ext>
            </a:extLst>
          </p:cNvPr>
          <p:cNvSpPr>
            <a:spLocks noGrp="1"/>
          </p:cNvSpPr>
          <p:nvPr>
            <p:ph type="body" sz="quarter" idx="12"/>
          </p:nvPr>
        </p:nvSpPr>
        <p:spPr>
          <a:xfrm>
            <a:off x="351785" y="12238897"/>
            <a:ext cx="4937887" cy="676829"/>
          </a:xfrm>
        </p:spPr>
        <p:txBody>
          <a:bodyPr anchor="b">
            <a:normAutofit/>
          </a:bodyPr>
          <a:lstStyle/>
          <a:p>
            <a:pPr>
              <a:spcAft>
                <a:spcPts val="600"/>
              </a:spcAft>
            </a:pPr>
            <a:r>
              <a:rPr lang="en-US" b="1" dirty="0"/>
              <a:t>GIC Gen AI: Techathon 2023</a:t>
            </a:r>
          </a:p>
        </p:txBody>
      </p:sp>
      <p:sp>
        <p:nvSpPr>
          <p:cNvPr id="13" name="Text Placeholder 4">
            <a:extLst>
              <a:ext uri="{FF2B5EF4-FFF2-40B4-BE49-F238E27FC236}">
                <a16:creationId xmlns:a16="http://schemas.microsoft.com/office/drawing/2014/main" id="{1C6FF47E-CB68-E919-600E-4B021DA824C8}"/>
              </a:ext>
            </a:extLst>
          </p:cNvPr>
          <p:cNvSpPr>
            <a:spLocks noGrp="1"/>
          </p:cNvSpPr>
          <p:nvPr>
            <p:ph type="body" sz="quarter" idx="13"/>
          </p:nvPr>
        </p:nvSpPr>
        <p:spPr>
          <a:xfrm>
            <a:off x="5831457" y="517584"/>
            <a:ext cx="12956876" cy="822011"/>
          </a:xfrm>
        </p:spPr>
        <p:txBody>
          <a:bodyPr/>
          <a:lstStyle/>
          <a:p>
            <a:r>
              <a:rPr lang="en-IN" sz="2800" b="1" dirty="0">
                <a:solidFill>
                  <a:schemeClr val="bg2"/>
                </a:solidFill>
              </a:rPr>
              <a:t>AI-Enhanced Multi-Step Energy Usage Forecasting (AI-EMEU)</a:t>
            </a:r>
            <a:endParaRPr lang="en-US" b="1" dirty="0">
              <a:solidFill>
                <a:schemeClr val="bg2"/>
              </a:solidFill>
            </a:endParaRPr>
          </a:p>
        </p:txBody>
      </p:sp>
      <p:sp>
        <p:nvSpPr>
          <p:cNvPr id="3" name="Text Placeholder 1">
            <a:extLst>
              <a:ext uri="{FF2B5EF4-FFF2-40B4-BE49-F238E27FC236}">
                <a16:creationId xmlns:a16="http://schemas.microsoft.com/office/drawing/2014/main" id="{7D1CB0AE-A3BF-9BB1-FBBB-2C3A33BA2A4B}"/>
              </a:ext>
            </a:extLst>
          </p:cNvPr>
          <p:cNvSpPr txBox="1">
            <a:spLocks/>
          </p:cNvSpPr>
          <p:nvPr/>
        </p:nvSpPr>
        <p:spPr>
          <a:xfrm>
            <a:off x="351785" y="12665895"/>
            <a:ext cx="13792021" cy="676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600"/>
              </a:spcAft>
            </a:pPr>
            <a:r>
              <a:rPr lang="en-IN" sz="2000" kern="0" dirty="0">
                <a:solidFill>
                  <a:srgbClr val="174E86"/>
                </a:solidFill>
                <a:latin typeface="Abadi" panose="020B0604020104020204" pitchFamily="34" charset="0"/>
              </a:rPr>
              <a:t>Nitin DH | IBM Consulting India | E- </a:t>
            </a:r>
            <a:r>
              <a:rPr lang="en-IN" sz="2000" kern="0" dirty="0">
                <a:solidFill>
                  <a:srgbClr val="174E86"/>
                </a:solidFill>
                <a:latin typeface="Abadi" panose="020B0604020104020204" pitchFamily="34" charset="0"/>
                <a:hlinkClick r:id="rId3"/>
              </a:rPr>
              <a:t>nhambir1@in.ibm.com</a:t>
            </a:r>
            <a:r>
              <a:rPr lang="en-IN" sz="2000" kern="0" dirty="0">
                <a:solidFill>
                  <a:srgbClr val="174E86"/>
                </a:solidFill>
                <a:latin typeface="Abadi" panose="020B0604020104020204" pitchFamily="34" charset="0"/>
              </a:rPr>
              <a:t> | Direct - +91-9758914444.</a:t>
            </a:r>
            <a:endParaRPr lang="en-US" sz="2000" b="1" kern="0" dirty="0">
              <a:latin typeface="Abadi" panose="020B0604020104020204" pitchFamily="34" charset="0"/>
            </a:endParaRPr>
          </a:p>
        </p:txBody>
      </p:sp>
      <p:pic>
        <p:nvPicPr>
          <p:cNvPr id="5" name="Picture 4">
            <a:extLst>
              <a:ext uri="{FF2B5EF4-FFF2-40B4-BE49-F238E27FC236}">
                <a16:creationId xmlns:a16="http://schemas.microsoft.com/office/drawing/2014/main" id="{388C9949-3F8B-C0D8-70F3-C4415775B087}"/>
              </a:ext>
            </a:extLst>
          </p:cNvPr>
          <p:cNvPicPr>
            <a:picLocks noChangeAspect="1"/>
          </p:cNvPicPr>
          <p:nvPr/>
        </p:nvPicPr>
        <p:blipFill>
          <a:blip r:embed="rId4"/>
          <a:stretch>
            <a:fillRect/>
          </a:stretch>
        </p:blipFill>
        <p:spPr>
          <a:xfrm>
            <a:off x="13260154" y="3592970"/>
            <a:ext cx="10242603" cy="5998657"/>
          </a:xfrm>
          <a:prstGeom prst="rect">
            <a:avLst/>
          </a:prstGeom>
          <a:ln>
            <a:noFill/>
          </a:ln>
          <a:effectLst>
            <a:outerShdw blurRad="292100" dist="139700" dir="2700000" algn="tl" rotWithShape="0">
              <a:srgbClr val="333333">
                <a:alpha val="65000"/>
              </a:srgbClr>
            </a:outerShdw>
          </a:effectLst>
        </p:spPr>
      </p:pic>
      <p:pic>
        <p:nvPicPr>
          <p:cNvPr id="14" name="Picture 13" descr="A logo of a company&#10;&#10;Description automatically generated">
            <a:extLst>
              <a:ext uri="{FF2B5EF4-FFF2-40B4-BE49-F238E27FC236}">
                <a16:creationId xmlns:a16="http://schemas.microsoft.com/office/drawing/2014/main" id="{7A7F5C23-8C0A-1B93-7C7A-3E30A8A2C463}"/>
              </a:ext>
            </a:extLst>
          </p:cNvPr>
          <p:cNvPicPr>
            <a:picLocks noChangeAspect="1"/>
          </p:cNvPicPr>
          <p:nvPr/>
        </p:nvPicPr>
        <p:blipFill>
          <a:blip r:embed="rId5"/>
          <a:stretch>
            <a:fillRect/>
          </a:stretch>
        </p:blipFill>
        <p:spPr>
          <a:xfrm>
            <a:off x="16163552" y="1770397"/>
            <a:ext cx="3248025" cy="1409700"/>
          </a:xfrm>
          <a:prstGeom prst="rect">
            <a:avLst/>
          </a:prstGeom>
        </p:spPr>
      </p:pic>
      <p:sp>
        <p:nvSpPr>
          <p:cNvPr id="15" name="Rectangle 14" descr="Blue 10 half slide background">
            <a:extLst>
              <a:ext uri="{FF2B5EF4-FFF2-40B4-BE49-F238E27FC236}">
                <a16:creationId xmlns:a16="http://schemas.microsoft.com/office/drawing/2014/main" id="{BD5A852B-2D95-9092-2CCE-8BF1C3488D95}"/>
              </a:ext>
            </a:extLst>
          </p:cNvPr>
          <p:cNvSpPr/>
          <p:nvPr/>
        </p:nvSpPr>
        <p:spPr bwMode="auto">
          <a:xfrm>
            <a:off x="0" y="0"/>
            <a:ext cx="12192000"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r>
              <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rPr>
              <a:t>Intelligent Project Support Chatbot for TRIRIGA Implementation</a:t>
            </a:r>
          </a:p>
        </p:txBody>
      </p:sp>
      <p:sp>
        <p:nvSpPr>
          <p:cNvPr id="16" name="Text Placeholder 1">
            <a:extLst>
              <a:ext uri="{FF2B5EF4-FFF2-40B4-BE49-F238E27FC236}">
                <a16:creationId xmlns:a16="http://schemas.microsoft.com/office/drawing/2014/main" id="{4A2AF533-751D-1AAE-9AEA-2353BEA8B54B}"/>
              </a:ext>
            </a:extLst>
          </p:cNvPr>
          <p:cNvSpPr txBox="1">
            <a:spLocks/>
          </p:cNvSpPr>
          <p:nvPr/>
        </p:nvSpPr>
        <p:spPr>
          <a:xfrm>
            <a:off x="504185" y="12818295"/>
            <a:ext cx="13792021" cy="676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600"/>
              </a:spcAft>
            </a:pPr>
            <a:r>
              <a:rPr lang="en-IN" sz="2000" kern="0" dirty="0">
                <a:solidFill>
                  <a:srgbClr val="174E86"/>
                </a:solidFill>
                <a:latin typeface="Abadi" panose="020B0604020104020204" pitchFamily="34" charset="0"/>
              </a:rPr>
              <a:t>Nitin DH | IBM Consulting India | E- </a:t>
            </a:r>
            <a:r>
              <a:rPr lang="en-IN" sz="2000" kern="0" dirty="0">
                <a:solidFill>
                  <a:srgbClr val="174E86"/>
                </a:solidFill>
                <a:latin typeface="Abadi" panose="020B0604020104020204" pitchFamily="34" charset="0"/>
                <a:hlinkClick r:id="rId3"/>
              </a:rPr>
              <a:t>nhambir1@in.ibm.com</a:t>
            </a:r>
            <a:r>
              <a:rPr lang="en-IN" sz="2000" kern="0" dirty="0">
                <a:solidFill>
                  <a:srgbClr val="174E86"/>
                </a:solidFill>
                <a:latin typeface="Abadi" panose="020B0604020104020204" pitchFamily="34" charset="0"/>
              </a:rPr>
              <a:t> | Direct - +91-9758914444.</a:t>
            </a:r>
            <a:endParaRPr lang="en-US" sz="2000" b="1" kern="0" dirty="0">
              <a:latin typeface="Abadi" panose="020B0604020104020204" pitchFamily="34" charset="0"/>
            </a:endParaRPr>
          </a:p>
        </p:txBody>
      </p:sp>
      <p:sp>
        <p:nvSpPr>
          <p:cNvPr id="17" name="Text Placeholder 1">
            <a:extLst>
              <a:ext uri="{FF2B5EF4-FFF2-40B4-BE49-F238E27FC236}">
                <a16:creationId xmlns:a16="http://schemas.microsoft.com/office/drawing/2014/main" id="{A12FF8AA-A936-0875-DC82-8D14D457B005}"/>
              </a:ext>
            </a:extLst>
          </p:cNvPr>
          <p:cNvSpPr txBox="1">
            <a:spLocks/>
          </p:cNvSpPr>
          <p:nvPr/>
        </p:nvSpPr>
        <p:spPr>
          <a:xfrm>
            <a:off x="504185" y="12391297"/>
            <a:ext cx="4937887" cy="676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600"/>
              </a:spcAft>
            </a:pPr>
            <a:r>
              <a:rPr lang="en-US" b="1" kern="0" dirty="0"/>
              <a:t>GIC Gen AI: </a:t>
            </a:r>
            <a:r>
              <a:rPr lang="en-US" b="1" kern="0" dirty="0" err="1"/>
              <a:t>Techathon</a:t>
            </a:r>
            <a:r>
              <a:rPr lang="en-US" b="1" kern="0" dirty="0"/>
              <a:t> 2023</a:t>
            </a:r>
          </a:p>
        </p:txBody>
      </p:sp>
    </p:spTree>
    <p:extLst>
      <p:ext uri="{BB962C8B-B14F-4D97-AF65-F5344CB8AC3E}">
        <p14:creationId xmlns:p14="http://schemas.microsoft.com/office/powerpoint/2010/main" val="32331573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descr="Blue 10 quarter slide background">
            <a:extLst>
              <a:ext uri="{FF2B5EF4-FFF2-40B4-BE49-F238E27FC236}">
                <a16:creationId xmlns:a16="http://schemas.microsoft.com/office/drawing/2014/main" id="{24EB1604-9A03-7089-410A-1F3E6FB1BB6B}"/>
              </a:ext>
            </a:extLst>
          </p:cNvPr>
          <p:cNvSpPr/>
          <p:nvPr/>
        </p:nvSpPr>
        <p:spPr bwMode="auto">
          <a:xfrm>
            <a:off x="0" y="0"/>
            <a:ext cx="5525898"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2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E75BB14F-E027-AD4A-B94F-B46F7A4C0BB5}"/>
              </a:ext>
            </a:extLst>
          </p:cNvPr>
          <p:cNvSpPr>
            <a:spLocks noGrp="1"/>
          </p:cNvSpPr>
          <p:nvPr>
            <p:ph type="title"/>
          </p:nvPr>
        </p:nvSpPr>
        <p:spPr>
          <a:xfrm>
            <a:off x="288036" y="576072"/>
            <a:ext cx="4949825" cy="1459762"/>
          </a:xfrm>
        </p:spPr>
        <p:txBody>
          <a:bodyPr/>
          <a:lstStyle/>
          <a:p>
            <a:br>
              <a:rPr lang="en-US" sz="2400" dirty="0">
                <a:latin typeface="Calibri" panose="020F0502020204030204" pitchFamily="34" charset="0"/>
                <a:ea typeface="Calibri" panose="020F0502020204030204" pitchFamily="34" charset="0"/>
                <a:cs typeface="Calibri" panose="020F0502020204030204" pitchFamily="34" charset="0"/>
              </a:rPr>
            </a:br>
            <a:r>
              <a:rPr lang="en-IN" sz="2400" dirty="0">
                <a:latin typeface="Calibri" panose="020F0502020204030204" pitchFamily="34" charset="0"/>
                <a:ea typeface="Calibri" panose="020F0502020204030204" pitchFamily="34" charset="0"/>
                <a:cs typeface="Calibri" panose="020F0502020204030204" pitchFamily="34" charset="0"/>
              </a:rPr>
              <a:t>Key Performance Indicators (KPIs):</a:t>
            </a:r>
            <a:br>
              <a:rPr lang="en-IN" sz="2400" dirty="0">
                <a:latin typeface="Calibri" panose="020F0502020204030204" pitchFamily="34" charset="0"/>
                <a:ea typeface="Calibri" panose="020F0502020204030204" pitchFamily="34" charset="0"/>
                <a:cs typeface="Calibri" panose="020F0502020204030204" pitchFamily="34" charset="0"/>
              </a:rPr>
            </a:b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11" name="Slide Number Placeholder 2">
            <a:extLst>
              <a:ext uri="{FF2B5EF4-FFF2-40B4-BE49-F238E27FC236}">
                <a16:creationId xmlns:a16="http://schemas.microsoft.com/office/drawing/2014/main" id="{159423CD-D821-23C0-A869-C7B937916AB6}"/>
              </a:ext>
            </a:extLst>
          </p:cNvPr>
          <p:cNvSpPr>
            <a:spLocks noGrp="1"/>
          </p:cNvSpPr>
          <p:nvPr>
            <p:ph type="sldNum" sz="quarter" idx="4"/>
          </p:nvPr>
        </p:nvSpPr>
        <p:spPr>
          <a:xfrm>
            <a:off x="23527165" y="12884552"/>
            <a:ext cx="285335" cy="338554"/>
          </a:xfrm>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2200" b="0" i="0" u="none" strike="noStrike" kern="1200" cap="none" spc="0" normalizeH="0" baseline="0" noProof="0"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10</a:t>
            </a:fld>
            <a:endParaRPr kumimoji="0" lang="en-US" sz="22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IBM Plex Sans"/>
            </a:endParaRPr>
          </a:p>
        </p:txBody>
      </p:sp>
      <p:sp>
        <p:nvSpPr>
          <p:cNvPr id="6" name="TextBox 5">
            <a:extLst>
              <a:ext uri="{FF2B5EF4-FFF2-40B4-BE49-F238E27FC236}">
                <a16:creationId xmlns:a16="http://schemas.microsoft.com/office/drawing/2014/main" id="{1C68F89F-D634-EC99-4197-50086315B359}"/>
              </a:ext>
            </a:extLst>
          </p:cNvPr>
          <p:cNvSpPr txBox="1"/>
          <p:nvPr/>
        </p:nvSpPr>
        <p:spPr>
          <a:xfrm>
            <a:off x="5795880" y="576072"/>
            <a:ext cx="17873952" cy="1154162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Chatbot Usage Metrics:</a:t>
            </a:r>
          </a:p>
          <a:p>
            <a:pPr>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Number of interactions with the chatbot.</a:t>
            </a: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Objective:</a:t>
            </a:r>
            <a:r>
              <a:rPr lang="en-US" sz="2400" dirty="0">
                <a:latin typeface="Calibri" panose="020F0502020204030204" pitchFamily="34" charset="0"/>
                <a:ea typeface="Calibri" panose="020F0502020204030204" pitchFamily="34" charset="0"/>
                <a:cs typeface="Calibri" panose="020F0502020204030204" pitchFamily="34" charset="0"/>
              </a:rPr>
              <a:t> Monitor the adoption and usage of the chatbot to ensure that it is actively utilized by project team members.</a:t>
            </a:r>
          </a:p>
          <a:p>
            <a:pPr marL="742950" lvl="1" indent="-285750">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Query Resolution Time:</a:t>
            </a:r>
          </a:p>
          <a:p>
            <a:pPr>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Average time taken to respond to user queries.</a:t>
            </a: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Objective:</a:t>
            </a:r>
            <a:r>
              <a:rPr lang="en-US" sz="2400" dirty="0">
                <a:latin typeface="Calibri" panose="020F0502020204030204" pitchFamily="34" charset="0"/>
                <a:ea typeface="Calibri" panose="020F0502020204030204" pitchFamily="34" charset="0"/>
                <a:cs typeface="Calibri" panose="020F0502020204030204" pitchFamily="34" charset="0"/>
              </a:rPr>
              <a:t> Measure the chatbot's efficiency in providing quick and timely responses to user inquiries.</a:t>
            </a:r>
          </a:p>
          <a:p>
            <a:pPr marL="742950" lvl="1" indent="-285750">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Accuracy Rate:</a:t>
            </a:r>
          </a:p>
          <a:p>
            <a:pPr>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Percentage of accurate responses.</a:t>
            </a: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Objective:</a:t>
            </a:r>
            <a:r>
              <a:rPr lang="en-US" sz="2400" dirty="0">
                <a:latin typeface="Calibri" panose="020F0502020204030204" pitchFamily="34" charset="0"/>
                <a:ea typeface="Calibri" panose="020F0502020204030204" pitchFamily="34" charset="0"/>
                <a:cs typeface="Calibri" panose="020F0502020204030204" pitchFamily="34" charset="0"/>
              </a:rPr>
              <a:t> Evaluate the chatbot's ability to provide correct and context-specific information, reducing the likelihood of errors.</a:t>
            </a:r>
          </a:p>
          <a:p>
            <a:pPr marL="742950" lvl="1" indent="-285750">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Training Time Reduction:</a:t>
            </a:r>
          </a:p>
          <a:p>
            <a:pPr>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Percentage decrease in user training time.</a:t>
            </a: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Objective:</a:t>
            </a:r>
            <a:r>
              <a:rPr lang="en-US" sz="2400" dirty="0">
                <a:latin typeface="Calibri" panose="020F0502020204030204" pitchFamily="34" charset="0"/>
                <a:ea typeface="Calibri" panose="020F0502020204030204" pitchFamily="34" charset="0"/>
                <a:cs typeface="Calibri" panose="020F0502020204030204" pitchFamily="34" charset="0"/>
              </a:rPr>
              <a:t> Assess the impact of the chatbot on reducing the time spent on traditional user training sessions.</a:t>
            </a:r>
          </a:p>
          <a:p>
            <a:pPr marL="742950" lvl="1" indent="-285750">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User Satisfaction Score:</a:t>
            </a:r>
          </a:p>
          <a:p>
            <a:pPr>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Survey results and feedback ratings.</a:t>
            </a: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Objective:</a:t>
            </a:r>
            <a:r>
              <a:rPr lang="en-US" sz="2400" dirty="0">
                <a:latin typeface="Calibri" panose="020F0502020204030204" pitchFamily="34" charset="0"/>
                <a:ea typeface="Calibri" panose="020F0502020204030204" pitchFamily="34" charset="0"/>
                <a:cs typeface="Calibri" panose="020F0502020204030204" pitchFamily="34" charset="0"/>
              </a:rPr>
              <a:t> Measure user satisfaction through surveys and feedback to ensure that the chatbot meets user expectations and enhances the overall user experience.</a:t>
            </a:r>
          </a:p>
          <a:p>
            <a:pPr marL="742950" lvl="1" indent="-285750">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Documentation Access Metrics:</a:t>
            </a:r>
          </a:p>
          <a:p>
            <a:pPr>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Frequency of accessing project documentation.</a:t>
            </a: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Objective:</a:t>
            </a:r>
            <a:r>
              <a:rPr lang="en-US" sz="2400" dirty="0">
                <a:latin typeface="Calibri" panose="020F0502020204030204" pitchFamily="34" charset="0"/>
                <a:ea typeface="Calibri" panose="020F0502020204030204" pitchFamily="34" charset="0"/>
                <a:cs typeface="Calibri" panose="020F0502020204030204" pitchFamily="34" charset="0"/>
              </a:rPr>
              <a:t> Monitor the accessibility and utilization of project documentation through the chatbot to ensure efficient documentation management.</a:t>
            </a:r>
          </a:p>
        </p:txBody>
      </p:sp>
    </p:spTree>
    <p:extLst>
      <p:ext uri="{BB962C8B-B14F-4D97-AF65-F5344CB8AC3E}">
        <p14:creationId xmlns:p14="http://schemas.microsoft.com/office/powerpoint/2010/main" val="2366403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descr="Blue 10 quarter slide background">
            <a:extLst>
              <a:ext uri="{FF2B5EF4-FFF2-40B4-BE49-F238E27FC236}">
                <a16:creationId xmlns:a16="http://schemas.microsoft.com/office/drawing/2014/main" id="{24EB1604-9A03-7089-410A-1F3E6FB1BB6B}"/>
              </a:ext>
            </a:extLst>
          </p:cNvPr>
          <p:cNvSpPr/>
          <p:nvPr/>
        </p:nvSpPr>
        <p:spPr bwMode="auto">
          <a:xfrm>
            <a:off x="0" y="0"/>
            <a:ext cx="5525898"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2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E75BB14F-E027-AD4A-B94F-B46F7A4C0BB5}"/>
              </a:ext>
            </a:extLst>
          </p:cNvPr>
          <p:cNvSpPr>
            <a:spLocks noGrp="1"/>
          </p:cNvSpPr>
          <p:nvPr>
            <p:ph type="title"/>
          </p:nvPr>
        </p:nvSpPr>
        <p:spPr/>
        <p:txBody>
          <a:bodyPr/>
          <a:lstStyle/>
          <a:p>
            <a:r>
              <a:rPr lang="en-IN" sz="2400" dirty="0">
                <a:latin typeface="Calibri" panose="020F0502020204030204" pitchFamily="34" charset="0"/>
                <a:ea typeface="Calibri" panose="020F0502020204030204" pitchFamily="34" charset="0"/>
                <a:cs typeface="Calibri" panose="020F0502020204030204" pitchFamily="34" charset="0"/>
              </a:rPr>
              <a:t>Business</a:t>
            </a:r>
            <a:r>
              <a:rPr lang="en-US" sz="2400" dirty="0">
                <a:latin typeface="Calibri" panose="020F0502020204030204" pitchFamily="34" charset="0"/>
                <a:ea typeface="Calibri" panose="020F0502020204030204" pitchFamily="34" charset="0"/>
                <a:cs typeface="Calibri" panose="020F0502020204030204" pitchFamily="34" charset="0"/>
              </a:rPr>
              <a:t> Outcomes/ Benefits (along with any KPIs)</a:t>
            </a:r>
          </a:p>
        </p:txBody>
      </p:sp>
      <p:sp>
        <p:nvSpPr>
          <p:cNvPr id="11" name="Slide Number Placeholder 2">
            <a:extLst>
              <a:ext uri="{FF2B5EF4-FFF2-40B4-BE49-F238E27FC236}">
                <a16:creationId xmlns:a16="http://schemas.microsoft.com/office/drawing/2014/main" id="{159423CD-D821-23C0-A869-C7B937916AB6}"/>
              </a:ext>
            </a:extLst>
          </p:cNvPr>
          <p:cNvSpPr>
            <a:spLocks noGrp="1"/>
          </p:cNvSpPr>
          <p:nvPr>
            <p:ph type="sldNum" sz="quarter" idx="4"/>
          </p:nvPr>
        </p:nvSpPr>
        <p:spPr>
          <a:xfrm>
            <a:off x="23527165" y="12884552"/>
            <a:ext cx="285335" cy="338554"/>
          </a:xfrm>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2200" b="0" i="0" u="none" strike="noStrike" kern="1200" cap="none" spc="0" normalizeH="0" baseline="0" noProof="0"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11</a:t>
            </a:fld>
            <a:endParaRPr kumimoji="0" lang="en-US" sz="22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IBM Plex Sans"/>
            </a:endParaRPr>
          </a:p>
        </p:txBody>
      </p:sp>
      <p:pic>
        <p:nvPicPr>
          <p:cNvPr id="7" name="Picture 6">
            <a:extLst>
              <a:ext uri="{FF2B5EF4-FFF2-40B4-BE49-F238E27FC236}">
                <a16:creationId xmlns:a16="http://schemas.microsoft.com/office/drawing/2014/main" id="{4A667349-F0B1-F484-C18E-2E2B0DD55E56}"/>
              </a:ext>
            </a:extLst>
          </p:cNvPr>
          <p:cNvPicPr>
            <a:picLocks noChangeAspect="1"/>
          </p:cNvPicPr>
          <p:nvPr/>
        </p:nvPicPr>
        <p:blipFill>
          <a:blip r:embed="rId2"/>
          <a:stretch>
            <a:fillRect/>
          </a:stretch>
        </p:blipFill>
        <p:spPr>
          <a:xfrm>
            <a:off x="5653724" y="1981427"/>
            <a:ext cx="18239136" cy="9370935"/>
          </a:xfrm>
          <a:prstGeom prst="rect">
            <a:avLst/>
          </a:prstGeom>
        </p:spPr>
      </p:pic>
    </p:spTree>
    <p:extLst>
      <p:ext uri="{BB962C8B-B14F-4D97-AF65-F5344CB8AC3E}">
        <p14:creationId xmlns:p14="http://schemas.microsoft.com/office/powerpoint/2010/main" val="73635532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1BC7244-3D66-BABA-A2A5-5316D265E144}"/>
              </a:ext>
            </a:extLst>
          </p:cNvPr>
          <p:cNvSpPr>
            <a:spLocks noGrp="1"/>
          </p:cNvSpPr>
          <p:nvPr>
            <p:ph type="body" sz="quarter" idx="12"/>
          </p:nvPr>
        </p:nvSpPr>
        <p:spPr>
          <a:xfrm>
            <a:off x="351785" y="12238897"/>
            <a:ext cx="4937887" cy="676829"/>
          </a:xfrm>
        </p:spPr>
        <p:txBody>
          <a:bodyPr anchor="b">
            <a:normAutofit/>
          </a:bodyPr>
          <a:lstStyle/>
          <a:p>
            <a:pPr>
              <a:spcAft>
                <a:spcPts val="600"/>
              </a:spcAft>
            </a:pPr>
            <a:r>
              <a:rPr lang="en-US" b="1" dirty="0"/>
              <a:t>GIC Gen AI: Techathon 2023</a:t>
            </a:r>
          </a:p>
        </p:txBody>
      </p:sp>
      <p:sp>
        <p:nvSpPr>
          <p:cNvPr id="13" name="Text Placeholder 4">
            <a:extLst>
              <a:ext uri="{FF2B5EF4-FFF2-40B4-BE49-F238E27FC236}">
                <a16:creationId xmlns:a16="http://schemas.microsoft.com/office/drawing/2014/main" id="{1C6FF47E-CB68-E919-600E-4B021DA824C8}"/>
              </a:ext>
            </a:extLst>
          </p:cNvPr>
          <p:cNvSpPr>
            <a:spLocks noGrp="1"/>
          </p:cNvSpPr>
          <p:nvPr>
            <p:ph type="body" sz="quarter" idx="13"/>
          </p:nvPr>
        </p:nvSpPr>
        <p:spPr>
          <a:xfrm>
            <a:off x="5831457" y="517584"/>
            <a:ext cx="12956876" cy="822011"/>
          </a:xfrm>
        </p:spPr>
        <p:txBody>
          <a:bodyPr/>
          <a:lstStyle/>
          <a:p>
            <a:r>
              <a:rPr lang="en-IN" sz="2800" b="1" dirty="0">
                <a:solidFill>
                  <a:schemeClr val="bg2"/>
                </a:solidFill>
              </a:rPr>
              <a:t>AI-Enhanced Multi-Step Energy Usage Forecasting (AI-EMEU)</a:t>
            </a:r>
            <a:endParaRPr lang="en-US" b="1" dirty="0">
              <a:solidFill>
                <a:schemeClr val="bg2"/>
              </a:solidFill>
            </a:endParaRPr>
          </a:p>
        </p:txBody>
      </p:sp>
      <p:sp>
        <p:nvSpPr>
          <p:cNvPr id="3" name="Text Placeholder 1">
            <a:extLst>
              <a:ext uri="{FF2B5EF4-FFF2-40B4-BE49-F238E27FC236}">
                <a16:creationId xmlns:a16="http://schemas.microsoft.com/office/drawing/2014/main" id="{7D1CB0AE-A3BF-9BB1-FBBB-2C3A33BA2A4B}"/>
              </a:ext>
            </a:extLst>
          </p:cNvPr>
          <p:cNvSpPr txBox="1">
            <a:spLocks/>
          </p:cNvSpPr>
          <p:nvPr/>
        </p:nvSpPr>
        <p:spPr>
          <a:xfrm>
            <a:off x="351785" y="12665895"/>
            <a:ext cx="13792021" cy="676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600"/>
              </a:spcAft>
            </a:pPr>
            <a:r>
              <a:rPr lang="en-IN" sz="2000" kern="0" dirty="0">
                <a:solidFill>
                  <a:srgbClr val="174E86"/>
                </a:solidFill>
                <a:latin typeface="Abadi" panose="020B0604020104020204" pitchFamily="34" charset="0"/>
              </a:rPr>
              <a:t>Nitin DH | IBM Consulting India | E- </a:t>
            </a:r>
            <a:r>
              <a:rPr lang="en-IN" sz="2000" kern="0" dirty="0">
                <a:solidFill>
                  <a:srgbClr val="174E86"/>
                </a:solidFill>
                <a:latin typeface="Abadi" panose="020B0604020104020204" pitchFamily="34" charset="0"/>
                <a:hlinkClick r:id="rId3"/>
              </a:rPr>
              <a:t>nhambir1@in.ibm.com</a:t>
            </a:r>
            <a:r>
              <a:rPr lang="en-IN" sz="2000" kern="0" dirty="0">
                <a:solidFill>
                  <a:srgbClr val="174E86"/>
                </a:solidFill>
                <a:latin typeface="Abadi" panose="020B0604020104020204" pitchFamily="34" charset="0"/>
              </a:rPr>
              <a:t> | Direct - +91-9758914444.</a:t>
            </a:r>
            <a:endParaRPr lang="en-US" sz="2000" b="1" kern="0" dirty="0">
              <a:latin typeface="Abadi" panose="020B0604020104020204" pitchFamily="34" charset="0"/>
            </a:endParaRPr>
          </a:p>
        </p:txBody>
      </p:sp>
      <p:pic>
        <p:nvPicPr>
          <p:cNvPr id="5" name="Picture 4">
            <a:extLst>
              <a:ext uri="{FF2B5EF4-FFF2-40B4-BE49-F238E27FC236}">
                <a16:creationId xmlns:a16="http://schemas.microsoft.com/office/drawing/2014/main" id="{388C9949-3F8B-C0D8-70F3-C4415775B087}"/>
              </a:ext>
            </a:extLst>
          </p:cNvPr>
          <p:cNvPicPr>
            <a:picLocks noChangeAspect="1"/>
          </p:cNvPicPr>
          <p:nvPr/>
        </p:nvPicPr>
        <p:blipFill>
          <a:blip r:embed="rId4"/>
          <a:stretch>
            <a:fillRect/>
          </a:stretch>
        </p:blipFill>
        <p:spPr>
          <a:xfrm>
            <a:off x="13260154" y="3592970"/>
            <a:ext cx="10242603" cy="5998657"/>
          </a:xfrm>
          <a:prstGeom prst="rect">
            <a:avLst/>
          </a:prstGeom>
          <a:ln>
            <a:noFill/>
          </a:ln>
          <a:effectLst>
            <a:outerShdw blurRad="292100" dist="139700" dir="2700000" algn="tl" rotWithShape="0">
              <a:srgbClr val="333333">
                <a:alpha val="65000"/>
              </a:srgbClr>
            </a:outerShdw>
          </a:effectLst>
        </p:spPr>
      </p:pic>
      <p:pic>
        <p:nvPicPr>
          <p:cNvPr id="14" name="Picture 13" descr="A logo of a company&#10;&#10;Description automatically generated">
            <a:extLst>
              <a:ext uri="{FF2B5EF4-FFF2-40B4-BE49-F238E27FC236}">
                <a16:creationId xmlns:a16="http://schemas.microsoft.com/office/drawing/2014/main" id="{7A7F5C23-8C0A-1B93-7C7A-3E30A8A2C463}"/>
              </a:ext>
            </a:extLst>
          </p:cNvPr>
          <p:cNvPicPr>
            <a:picLocks noChangeAspect="1"/>
          </p:cNvPicPr>
          <p:nvPr/>
        </p:nvPicPr>
        <p:blipFill>
          <a:blip r:embed="rId5"/>
          <a:stretch>
            <a:fillRect/>
          </a:stretch>
        </p:blipFill>
        <p:spPr>
          <a:xfrm>
            <a:off x="16163552" y="1770397"/>
            <a:ext cx="3248025" cy="1409700"/>
          </a:xfrm>
          <a:prstGeom prst="rect">
            <a:avLst/>
          </a:prstGeom>
        </p:spPr>
      </p:pic>
      <p:sp>
        <p:nvSpPr>
          <p:cNvPr id="15" name="Rectangle 14" descr="Blue 10 half slide background">
            <a:extLst>
              <a:ext uri="{FF2B5EF4-FFF2-40B4-BE49-F238E27FC236}">
                <a16:creationId xmlns:a16="http://schemas.microsoft.com/office/drawing/2014/main" id="{BD5A852B-2D95-9092-2CCE-8BF1C3488D95}"/>
              </a:ext>
            </a:extLst>
          </p:cNvPr>
          <p:cNvSpPr/>
          <p:nvPr/>
        </p:nvSpPr>
        <p:spPr bwMode="auto">
          <a:xfrm>
            <a:off x="0" y="0"/>
            <a:ext cx="12192000"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r>
              <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rPr>
              <a:t>Intelligent Project Support Chatbot for TRIRIGA Implementation</a:t>
            </a: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algn="ctr"/>
            <a:r>
              <a:rPr lang="en-IN" sz="4400"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rPr>
              <a:t>THANK YOU </a:t>
            </a:r>
            <a:r>
              <a:rPr lang="en-IN" sz="4400" dirty="0">
                <a:solidFill>
                  <a:srgbClr val="161616"/>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IN" sz="4400"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rPr>
              <a:t> </a:t>
            </a:r>
          </a:p>
        </p:txBody>
      </p:sp>
      <p:sp>
        <p:nvSpPr>
          <p:cNvPr id="16" name="Text Placeholder 1">
            <a:extLst>
              <a:ext uri="{FF2B5EF4-FFF2-40B4-BE49-F238E27FC236}">
                <a16:creationId xmlns:a16="http://schemas.microsoft.com/office/drawing/2014/main" id="{4A2AF533-751D-1AAE-9AEA-2353BEA8B54B}"/>
              </a:ext>
            </a:extLst>
          </p:cNvPr>
          <p:cNvSpPr txBox="1">
            <a:spLocks/>
          </p:cNvSpPr>
          <p:nvPr/>
        </p:nvSpPr>
        <p:spPr>
          <a:xfrm>
            <a:off x="504185" y="12818295"/>
            <a:ext cx="13792021" cy="676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600"/>
              </a:spcAft>
            </a:pPr>
            <a:r>
              <a:rPr lang="en-IN" sz="2000" kern="0" dirty="0">
                <a:solidFill>
                  <a:srgbClr val="174E86"/>
                </a:solidFill>
                <a:latin typeface="Abadi" panose="020B0604020104020204" pitchFamily="34" charset="0"/>
              </a:rPr>
              <a:t>Nitin DH | IBM Consulting India | E- </a:t>
            </a:r>
            <a:r>
              <a:rPr lang="en-IN" sz="2000" kern="0" dirty="0">
                <a:solidFill>
                  <a:srgbClr val="174E86"/>
                </a:solidFill>
                <a:latin typeface="Abadi" panose="020B0604020104020204" pitchFamily="34" charset="0"/>
                <a:hlinkClick r:id="rId3"/>
              </a:rPr>
              <a:t>nhambir1@in.ibm.com</a:t>
            </a:r>
            <a:r>
              <a:rPr lang="en-IN" sz="2000" kern="0" dirty="0">
                <a:solidFill>
                  <a:srgbClr val="174E86"/>
                </a:solidFill>
                <a:latin typeface="Abadi" panose="020B0604020104020204" pitchFamily="34" charset="0"/>
              </a:rPr>
              <a:t> | Direct - +91-9758914444.</a:t>
            </a:r>
            <a:endParaRPr lang="en-US" sz="2000" b="1" kern="0" dirty="0">
              <a:latin typeface="Abadi" panose="020B0604020104020204" pitchFamily="34" charset="0"/>
            </a:endParaRPr>
          </a:p>
        </p:txBody>
      </p:sp>
      <p:sp>
        <p:nvSpPr>
          <p:cNvPr id="17" name="Text Placeholder 1">
            <a:extLst>
              <a:ext uri="{FF2B5EF4-FFF2-40B4-BE49-F238E27FC236}">
                <a16:creationId xmlns:a16="http://schemas.microsoft.com/office/drawing/2014/main" id="{A12FF8AA-A936-0875-DC82-8D14D457B005}"/>
              </a:ext>
            </a:extLst>
          </p:cNvPr>
          <p:cNvSpPr txBox="1">
            <a:spLocks/>
          </p:cNvSpPr>
          <p:nvPr/>
        </p:nvSpPr>
        <p:spPr>
          <a:xfrm>
            <a:off x="504185" y="12391297"/>
            <a:ext cx="4937887" cy="676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600"/>
              </a:spcAft>
            </a:pPr>
            <a:r>
              <a:rPr lang="en-US" b="1" kern="0" dirty="0"/>
              <a:t>GIC Gen AI: </a:t>
            </a:r>
            <a:r>
              <a:rPr lang="en-US" b="1" kern="0" dirty="0" err="1"/>
              <a:t>Techathon</a:t>
            </a:r>
            <a:r>
              <a:rPr lang="en-US" b="1" kern="0" dirty="0"/>
              <a:t> 2023</a:t>
            </a:r>
          </a:p>
        </p:txBody>
      </p:sp>
    </p:spTree>
    <p:extLst>
      <p:ext uri="{BB962C8B-B14F-4D97-AF65-F5344CB8AC3E}">
        <p14:creationId xmlns:p14="http://schemas.microsoft.com/office/powerpoint/2010/main" val="143404284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descr="Blue 10 half slide background">
            <a:extLst>
              <a:ext uri="{FF2B5EF4-FFF2-40B4-BE49-F238E27FC236}">
                <a16:creationId xmlns:a16="http://schemas.microsoft.com/office/drawing/2014/main" id="{26A7866F-2601-8D7D-3DC3-0410C7458894}"/>
              </a:ext>
            </a:extLst>
          </p:cNvPr>
          <p:cNvSpPr/>
          <p:nvPr/>
        </p:nvSpPr>
        <p:spPr bwMode="auto">
          <a:xfrm>
            <a:off x="0" y="0"/>
            <a:ext cx="12192000"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defRPr/>
            </a:pPr>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defTabSz="914400" fontAlgn="base">
              <a:spcBef>
                <a:spcPct val="0"/>
              </a:spcBef>
              <a:spcAft>
                <a:spcPct val="0"/>
              </a:spcAft>
              <a:defRPr/>
            </a:pPr>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defTabSz="914400" fontAlgn="base">
              <a:spcBef>
                <a:spcPct val="0"/>
              </a:spcBef>
              <a:spcAft>
                <a:spcPct val="0"/>
              </a:spcAft>
              <a:defRPr/>
            </a:pPr>
            <a:r>
              <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rPr>
              <a:t>Intelligent Project Support Chatbot for TRIRIGA Implementation</a:t>
            </a:r>
          </a:p>
          <a:p>
            <a:pPr defTabSz="914400" fontAlgn="base">
              <a:spcBef>
                <a:spcPct val="0"/>
              </a:spcBef>
              <a:spcAft>
                <a:spcPct val="0"/>
              </a:spcAft>
              <a:defRPr/>
            </a:pPr>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defTabSz="914400" fontAlgn="base">
              <a:spcBef>
                <a:spcPct val="0"/>
              </a:spcBef>
              <a:spcAft>
                <a:spcPct val="0"/>
              </a:spcAft>
              <a:defRPr/>
            </a:pPr>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defTabSz="914400" fontAlgn="base">
              <a:spcBef>
                <a:spcPct val="0"/>
              </a:spcBef>
              <a:spcAft>
                <a:spcPct val="0"/>
              </a:spcAft>
              <a:defRPr/>
            </a:pPr>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defTabSz="914400" fontAlgn="base">
              <a:spcBef>
                <a:spcPct val="0"/>
              </a:spcBef>
              <a:spcAft>
                <a:spcPct val="0"/>
              </a:spcAft>
              <a:defRPr/>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The primary goal of this use case is to leverage advanced technologies, including Watson Discovery and Object Storage, to create a private AI -powered chatbot that enhances project support during and post-TRIRIGA implementation. The chatbot aims to streamline user interactions, provide quick access to documentation, and facilitate efficient support for Real Estate Lease, Capital Project, Facility Project, Energy Management, and Facility Management modules.</a:t>
            </a: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 name="Slide Number Placeholder 2">
            <a:extLst>
              <a:ext uri="{FF2B5EF4-FFF2-40B4-BE49-F238E27FC236}">
                <a16:creationId xmlns:a16="http://schemas.microsoft.com/office/drawing/2014/main" id="{B2BEEFB1-F2DF-52F8-0426-D5D3216E4286}"/>
              </a:ext>
            </a:extLst>
          </p:cNvPr>
          <p:cNvSpPr>
            <a:spLocks noGrp="1"/>
          </p:cNvSpPr>
          <p:nvPr>
            <p:ph type="sldNum" sz="quarter" idx="4"/>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endParaRPr>
          </a:p>
        </p:txBody>
      </p:sp>
      <p:sp>
        <p:nvSpPr>
          <p:cNvPr id="10" name="TextBox 9">
            <a:extLst>
              <a:ext uri="{FF2B5EF4-FFF2-40B4-BE49-F238E27FC236}">
                <a16:creationId xmlns:a16="http://schemas.microsoft.com/office/drawing/2014/main" id="{DD2DC420-2987-2FDA-D1DA-80475B696CEC}"/>
              </a:ext>
            </a:extLst>
          </p:cNvPr>
          <p:cNvSpPr txBox="1"/>
          <p:nvPr/>
        </p:nvSpPr>
        <p:spPr>
          <a:xfrm>
            <a:off x="3243532" y="5003321"/>
            <a:ext cx="914400"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IN" kern="0" dirty="0">
              <a:solidFill>
                <a:srgbClr val="000000"/>
              </a:solidFill>
              <a:ea typeface="+mj-ea"/>
              <a:cs typeface="+mj-cs"/>
              <a:sym typeface="IBM Plex Sans Light"/>
            </a:endParaRPr>
          </a:p>
        </p:txBody>
      </p:sp>
      <p:pic>
        <p:nvPicPr>
          <p:cNvPr id="12" name="Picture 11" descr="A head of a person with a brain&#10;&#10;Description automatically generated">
            <a:extLst>
              <a:ext uri="{FF2B5EF4-FFF2-40B4-BE49-F238E27FC236}">
                <a16:creationId xmlns:a16="http://schemas.microsoft.com/office/drawing/2014/main" id="{866D3215-535B-ACC2-0C3B-58490E7D44F3}"/>
              </a:ext>
            </a:extLst>
          </p:cNvPr>
          <p:cNvPicPr>
            <a:picLocks noChangeAspect="1"/>
          </p:cNvPicPr>
          <p:nvPr/>
        </p:nvPicPr>
        <p:blipFill>
          <a:blip r:embed="rId2"/>
          <a:stretch>
            <a:fillRect/>
          </a:stretch>
        </p:blipFill>
        <p:spPr>
          <a:xfrm>
            <a:off x="12615638" y="375665"/>
            <a:ext cx="10925954" cy="6243402"/>
          </a:xfrm>
          <a:prstGeom prst="rect">
            <a:avLst/>
          </a:prstGeom>
          <a:ln>
            <a:noFill/>
          </a:ln>
          <a:effectLst>
            <a:softEdge rad="112500"/>
          </a:effectLst>
        </p:spPr>
      </p:pic>
    </p:spTree>
    <p:extLst>
      <p:ext uri="{BB962C8B-B14F-4D97-AF65-F5344CB8AC3E}">
        <p14:creationId xmlns:p14="http://schemas.microsoft.com/office/powerpoint/2010/main" val="199066992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B2BEEFB1-F2DF-52F8-0426-D5D3216E4286}"/>
              </a:ext>
            </a:extLst>
          </p:cNvPr>
          <p:cNvSpPr>
            <a:spLocks noGrp="1"/>
          </p:cNvSpPr>
          <p:nvPr>
            <p:ph type="sldNum" sz="quarter" idx="4294967295"/>
          </p:nvPr>
        </p:nvSpPr>
        <p:spPr>
          <a:xfrm>
            <a:off x="23541592" y="12938838"/>
            <a:ext cx="270908" cy="246221"/>
          </a:xfrm>
        </p:spPr>
        <p:txBody>
          <a:bodyPr/>
          <a:lstStyle/>
          <a:p>
            <a:pPr marL="0" marR="0" lvl="0" indent="0" algn="r" defTabSz="1829379" rtl="0" eaLnBrk="1" fontAlgn="auto" latinLnBrk="0" hangingPunct="1">
              <a:spcBef>
                <a:spcPts val="0"/>
              </a:spcBef>
              <a:spcAft>
                <a:spcPts val="600"/>
              </a:spcAft>
              <a:buClrTx/>
              <a:buSzTx/>
              <a:buFontTx/>
              <a:buNone/>
              <a:tabLst/>
              <a:defRPr/>
            </a:pPr>
            <a:fld id="{86CB4B4D-7CA3-9044-876B-883B54F8677D}" type="slidenum">
              <a:rPr kumimoji="0" lang="en-US"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spcBef>
                  <a:spcPts val="0"/>
                </a:spcBef>
                <a:spcAft>
                  <a:spcPts val="600"/>
                </a:spcAft>
                <a:buClrTx/>
                <a:buSzTx/>
                <a:buFontTx/>
                <a:buNone/>
                <a:tabLst/>
                <a:defRPr/>
              </a:pPr>
              <a:t>3</a:t>
            </a:fld>
            <a:endParaRPr kumimoji="0" lang="en-US"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endParaRPr>
          </a:p>
        </p:txBody>
      </p:sp>
      <p:sp>
        <p:nvSpPr>
          <p:cNvPr id="10" name="Rectangle 9" descr="Blue 10 half slide background">
            <a:extLst>
              <a:ext uri="{FF2B5EF4-FFF2-40B4-BE49-F238E27FC236}">
                <a16:creationId xmlns:a16="http://schemas.microsoft.com/office/drawing/2014/main" id="{79CC9EB1-CE94-D92E-E8FB-443F0D3FD27F}"/>
              </a:ext>
            </a:extLst>
          </p:cNvPr>
          <p:cNvSpPr/>
          <p:nvPr/>
        </p:nvSpPr>
        <p:spPr bwMode="auto">
          <a:xfrm>
            <a:off x="0" y="0"/>
            <a:ext cx="12192000"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defRPr/>
            </a:pPr>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defTabSz="914400" fontAlgn="base">
              <a:spcBef>
                <a:spcPct val="0"/>
              </a:spcBef>
              <a:spcAft>
                <a:spcPct val="0"/>
              </a:spcAft>
              <a:defRPr/>
            </a:pPr>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defTabSz="914400" fontAlgn="base">
              <a:spcBef>
                <a:spcPct val="0"/>
              </a:spcBef>
              <a:spcAft>
                <a:spcPct val="0"/>
              </a:spcAft>
              <a:defRPr/>
            </a:pPr>
            <a:r>
              <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rPr>
              <a:t>Intelligent Project Support Chatbot for TRIRIGA Implementation</a:t>
            </a:r>
          </a:p>
          <a:p>
            <a:pPr defTabSz="914400" fontAlgn="base">
              <a:spcBef>
                <a:spcPct val="0"/>
              </a:spcBef>
              <a:spcAft>
                <a:spcPct val="0"/>
              </a:spcAft>
              <a:defRPr/>
            </a:pPr>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defTabSz="914400" fontAlgn="base">
              <a:spcBef>
                <a:spcPct val="0"/>
              </a:spcBef>
              <a:spcAft>
                <a:spcPct val="0"/>
              </a:spcAft>
              <a:defRPr/>
            </a:pPr>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defTabSz="914400" fontAlgn="base">
              <a:spcBef>
                <a:spcPct val="0"/>
              </a:spcBef>
              <a:spcAft>
                <a:spcPct val="0"/>
              </a:spcAft>
              <a:defRPr/>
            </a:pPr>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Actors:</a:t>
            </a:r>
          </a:p>
          <a:p>
            <a:endPar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End Users: </a:t>
            </a: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Individuals involved in the TRIRIGA project, including developers, testers, implementers, and support staff.</a:t>
            </a:r>
          </a:p>
          <a:p>
            <a:pPr>
              <a:buFont typeface="Arial" panose="020B0604020202020204" pitchFamily="34" charset="0"/>
              <a:buChar char="•"/>
            </a:pPr>
            <a:endPar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Development Team: </a:t>
            </a: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Team responsible for the implementation, development, testing, and handover of TRIRIGA modules.</a:t>
            </a:r>
          </a:p>
          <a:p>
            <a:pPr>
              <a:buFont typeface="Arial" panose="020B0604020202020204" pitchFamily="34" charset="0"/>
              <a:buChar char="•"/>
            </a:pPr>
            <a:endPar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Project Stakeholders: </a:t>
            </a: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Individuals overseeing the TRIRIGA project, including project managers and clients.</a:t>
            </a:r>
          </a:p>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13" name="Picture 12">
            <a:extLst>
              <a:ext uri="{FF2B5EF4-FFF2-40B4-BE49-F238E27FC236}">
                <a16:creationId xmlns:a16="http://schemas.microsoft.com/office/drawing/2014/main" id="{D287C384-DE0F-7A63-AF9D-062660C1CA04}"/>
              </a:ext>
            </a:extLst>
          </p:cNvPr>
          <p:cNvPicPr>
            <a:picLocks noChangeAspect="1"/>
          </p:cNvPicPr>
          <p:nvPr/>
        </p:nvPicPr>
        <p:blipFill>
          <a:blip r:embed="rId2"/>
          <a:stretch>
            <a:fillRect/>
          </a:stretch>
        </p:blipFill>
        <p:spPr>
          <a:xfrm>
            <a:off x="13711671" y="3144168"/>
            <a:ext cx="9296913" cy="69509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800928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9ED54B1-9871-6D8B-F585-7BAC1F29C4DA}"/>
              </a:ext>
            </a:extLst>
          </p:cNvPr>
          <p:cNvSpPr txBox="1"/>
          <p:nvPr/>
        </p:nvSpPr>
        <p:spPr>
          <a:xfrm>
            <a:off x="404467" y="600297"/>
            <a:ext cx="4956175" cy="11005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p>
            <a:pPr defTabSz="2438400">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sym typeface="IBM Plex Sans Light"/>
              </a:rPr>
              <a:t>1 Requirement Gathering and Discovery Session:</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Activity: Project initiates with a comprehensive requirement gathering and discovery session.</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Artifact: Requirement specifications documented in JIRA tickets and technical documentation.</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sym typeface="IBM Plex Sans Light"/>
              </a:rPr>
              <a:t>2 Development Phase:</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Activity: Development team initiates module development based on documented requirements.</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Artifact: Development progress tracked through JIRA tickets and technical documentation.</a:t>
            </a:r>
          </a:p>
          <a:p>
            <a:pPr defTabSz="2438400">
              <a:spcAft>
                <a:spcPts val="600"/>
              </a:spcAft>
            </a:pPr>
            <a:endParaRPr lang="en-US" sz="2400" b="1"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sym typeface="IBM Plex Sans Light"/>
              </a:rPr>
              <a:t>3 Testing and UAT Testing:</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Activity: Modules undergo rigorous testing and User Acceptance Testing (UAT).</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Artifact: Testing scenarios, results, and UAT feedback documented in JIRA and technical documentation.</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p:txBody>
      </p:sp>
      <p:sp>
        <p:nvSpPr>
          <p:cNvPr id="6" name="TextBox 5">
            <a:extLst>
              <a:ext uri="{FF2B5EF4-FFF2-40B4-BE49-F238E27FC236}">
                <a16:creationId xmlns:a16="http://schemas.microsoft.com/office/drawing/2014/main" id="{68BC34DE-5358-9787-81C6-BD557E3BABAB}"/>
              </a:ext>
            </a:extLst>
          </p:cNvPr>
          <p:cNvSpPr txBox="1"/>
          <p:nvPr/>
        </p:nvSpPr>
        <p:spPr>
          <a:xfrm>
            <a:off x="12185874" y="569914"/>
            <a:ext cx="4951413" cy="118509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p>
            <a:pPr defTabSz="2438400">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sym typeface="IBM Plex Sans Light"/>
              </a:rPr>
              <a:t>7 User Training Optimization:</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Activity: GPT-powered chatbot utilized to provide on-demand information, reducing the need for extensive user training.</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Artifact: Reduced training time, improved user support, and increased user satisfaction.</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sym typeface="IBM Plex Sans Light"/>
              </a:rPr>
              <a:t>8. Post-Implementation Support:</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Activity: GPT-powered chatbot continues to provide real-time support for queries related to TRIRIGA modules.</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Artifact: Continuous improvement of the chatbot based on user interactions and feedback.</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sym typeface="IBM Plex Sans Light"/>
              </a:rPr>
              <a:t>9. Expected Benefits:</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Efficiency: Streamlined communication and reduced dependency on extensive training.</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Accuracy: GPT-powered chatbot ensures accurate and context-specific information retrieval.</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Time Savings: Quicker access to project documentation and resolutions.</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p:txBody>
      </p:sp>
      <p:pic>
        <p:nvPicPr>
          <p:cNvPr id="34" name="Picture 33" descr="A robot using a laptop sitting on a blue chair">
            <a:extLst>
              <a:ext uri="{FF2B5EF4-FFF2-40B4-BE49-F238E27FC236}">
                <a16:creationId xmlns:a16="http://schemas.microsoft.com/office/drawing/2014/main" id="{4E5AFE2C-C254-305C-3F84-FFA8F6DFF777}"/>
              </a:ext>
            </a:extLst>
          </p:cNvPr>
          <p:cNvPicPr>
            <a:picLocks noChangeAspect="1"/>
          </p:cNvPicPr>
          <p:nvPr/>
        </p:nvPicPr>
        <p:blipFill rotWithShape="1">
          <a:blip r:embed="rId2"/>
          <a:srcRect l="35556" r="1" b="4240"/>
          <a:stretch/>
        </p:blipFill>
        <p:spPr>
          <a:xfrm>
            <a:off x="18938533" y="1092725"/>
            <a:ext cx="3918923" cy="5765275"/>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EE2AC8DE-9B83-36C3-4100-69C7B6D63BFA}"/>
              </a:ext>
            </a:extLst>
          </p:cNvPr>
          <p:cNvSpPr txBox="1"/>
          <p:nvPr/>
        </p:nvSpPr>
        <p:spPr>
          <a:xfrm>
            <a:off x="125698" y="452563"/>
            <a:ext cx="12197750" cy="4616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endParaRPr lang="en-US" sz="2400"/>
          </a:p>
        </p:txBody>
      </p:sp>
      <p:sp>
        <p:nvSpPr>
          <p:cNvPr id="3" name="Slide Number Placeholder 2" hidden="1">
            <a:extLst>
              <a:ext uri="{FF2B5EF4-FFF2-40B4-BE49-F238E27FC236}">
                <a16:creationId xmlns:a16="http://schemas.microsoft.com/office/drawing/2014/main" id="{B2BEEFB1-F2DF-52F8-0426-D5D3216E4286}"/>
              </a:ext>
            </a:extLst>
          </p:cNvPr>
          <p:cNvSpPr>
            <a:spLocks noGrp="1"/>
          </p:cNvSpPr>
          <p:nvPr>
            <p:ph type="sldNum" sz="quarter" idx="4294967295"/>
          </p:nvPr>
        </p:nvSpPr>
        <p:spPr>
          <a:xfrm>
            <a:off x="23541592" y="12938838"/>
            <a:ext cx="270908" cy="246221"/>
          </a:xfrm>
        </p:spPr>
        <p:txBody>
          <a:bodyPr/>
          <a:lstStyle/>
          <a:p>
            <a:pPr marL="0" marR="0" lvl="0" indent="0" algn="r" defTabSz="1829379" rtl="0" eaLnBrk="1" fontAlgn="auto" latinLnBrk="0" hangingPunct="1">
              <a:spcBef>
                <a:spcPts val="0"/>
              </a:spcBef>
              <a:spcAft>
                <a:spcPts val="600"/>
              </a:spcAft>
              <a:buClrTx/>
              <a:buSzTx/>
              <a:buFontTx/>
              <a:buNone/>
              <a:tabLst/>
              <a:defRPr/>
            </a:pPr>
            <a:fld id="{86CB4B4D-7CA3-9044-876B-883B54F8677D}" type="slidenum">
              <a:rPr kumimoji="0" lang="en-US"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spcBef>
                  <a:spcPts val="0"/>
                </a:spcBef>
                <a:spcAft>
                  <a:spcPts val="600"/>
                </a:spcAft>
                <a:buClrTx/>
                <a:buSzTx/>
                <a:buFontTx/>
                <a:buNone/>
                <a:tabLst/>
                <a:defRPr/>
              </a:pPr>
              <a:t>4</a:t>
            </a:fld>
            <a:endParaRPr kumimoji="0" lang="en-US"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endParaRPr>
          </a:p>
        </p:txBody>
      </p:sp>
      <p:sp>
        <p:nvSpPr>
          <p:cNvPr id="10" name="TextBox 9">
            <a:extLst>
              <a:ext uri="{FF2B5EF4-FFF2-40B4-BE49-F238E27FC236}">
                <a16:creationId xmlns:a16="http://schemas.microsoft.com/office/drawing/2014/main" id="{8C262F62-613E-27AD-E602-502796E94C1C}"/>
              </a:ext>
            </a:extLst>
          </p:cNvPr>
          <p:cNvSpPr txBox="1"/>
          <p:nvPr/>
        </p:nvSpPr>
        <p:spPr>
          <a:xfrm>
            <a:off x="5870469" y="600297"/>
            <a:ext cx="5805577" cy="995657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2438400">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sym typeface="IBM Plex Sans Light"/>
              </a:rPr>
              <a:t>4 Documentation and Object Storage:</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Activity: Comprehensive documentation, including JIRA stories, requirements, and solutions, stored in Object Storage or Watson Discovery.</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Artifact: Centralized repository of project documentation.</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sym typeface="IBM Plex Sans Light"/>
              </a:rPr>
              <a:t>5 Project Handover:</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Activity: Completed modules are handed over to the client after successful testing.</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Artifact: Finalized modules, documentation, and handover protocols.</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sym typeface="IBM Plex Sans Light"/>
              </a:rPr>
              <a:t>6 AI-powered Chatbot Integration:</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Activity: Develop a private AI-powered chatbot using Watson Discovery and Object Storage.</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Artifact: Chatbot trained on project-specific data, including JIRA stories, requirements, and solutions.</a:t>
            </a:r>
          </a:p>
        </p:txBody>
      </p:sp>
      <p:sp>
        <p:nvSpPr>
          <p:cNvPr id="12" name="TextBox 11">
            <a:extLst>
              <a:ext uri="{FF2B5EF4-FFF2-40B4-BE49-F238E27FC236}">
                <a16:creationId xmlns:a16="http://schemas.microsoft.com/office/drawing/2014/main" id="{01920934-4E41-4A95-2F7D-E3C0EE8C81E3}"/>
              </a:ext>
            </a:extLst>
          </p:cNvPr>
          <p:cNvSpPr txBox="1"/>
          <p:nvPr/>
        </p:nvSpPr>
        <p:spPr>
          <a:xfrm>
            <a:off x="17647115" y="8251005"/>
            <a:ext cx="6501760" cy="335476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2438400">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sym typeface="IBM Plex Sans Light"/>
              </a:rPr>
              <a:t>10. Success Criteria:</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Reduction in Training Time: Achieve a significant reduction in user training time.</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User Satisfaction: Positive feedback and increased user satisfaction.</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Query Accuracy: High accuracy in providing relevant information to user queries.</a:t>
            </a:r>
          </a:p>
        </p:txBody>
      </p:sp>
    </p:spTree>
    <p:extLst>
      <p:ext uri="{BB962C8B-B14F-4D97-AF65-F5344CB8AC3E}">
        <p14:creationId xmlns:p14="http://schemas.microsoft.com/office/powerpoint/2010/main" val="93615522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EEFB1-F2DF-52F8-0426-D5D3216E4286}"/>
              </a:ext>
            </a:extLst>
          </p:cNvPr>
          <p:cNvSpPr>
            <a:spLocks noGrp="1"/>
          </p:cNvSpPr>
          <p:nvPr>
            <p:ph type="sldNum" sz="quarter" idx="4"/>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endParaRPr>
          </a:p>
        </p:txBody>
      </p:sp>
      <p:pic>
        <p:nvPicPr>
          <p:cNvPr id="5" name="Picture 4">
            <a:extLst>
              <a:ext uri="{FF2B5EF4-FFF2-40B4-BE49-F238E27FC236}">
                <a16:creationId xmlns:a16="http://schemas.microsoft.com/office/drawing/2014/main" id="{ACE0AB7B-AAA1-1098-F71E-9FF4EBC3283D}"/>
              </a:ext>
            </a:extLst>
          </p:cNvPr>
          <p:cNvPicPr>
            <a:picLocks noChangeAspect="1"/>
          </p:cNvPicPr>
          <p:nvPr/>
        </p:nvPicPr>
        <p:blipFill>
          <a:blip r:embed="rId2"/>
          <a:stretch>
            <a:fillRect/>
          </a:stretch>
        </p:blipFill>
        <p:spPr>
          <a:xfrm>
            <a:off x="4815753" y="2532847"/>
            <a:ext cx="14755668" cy="9442382"/>
          </a:xfrm>
          <a:prstGeom prst="rect">
            <a:avLst/>
          </a:prstGeom>
        </p:spPr>
      </p:pic>
      <p:sp>
        <p:nvSpPr>
          <p:cNvPr id="12" name="TextBox 11">
            <a:extLst>
              <a:ext uri="{FF2B5EF4-FFF2-40B4-BE49-F238E27FC236}">
                <a16:creationId xmlns:a16="http://schemas.microsoft.com/office/drawing/2014/main" id="{899929CA-8B35-A078-255B-D0CA7715FF13}"/>
              </a:ext>
            </a:extLst>
          </p:cNvPr>
          <p:cNvSpPr txBox="1"/>
          <p:nvPr/>
        </p:nvSpPr>
        <p:spPr>
          <a:xfrm>
            <a:off x="923027" y="736930"/>
            <a:ext cx="13138030" cy="46166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IN" sz="2400" dirty="0">
                <a:latin typeface="Calibri" panose="020F0502020204030204" pitchFamily="34" charset="0"/>
                <a:ea typeface="Calibri" panose="020F0502020204030204" pitchFamily="34" charset="0"/>
                <a:cs typeface="Calibri" panose="020F0502020204030204" pitchFamily="34" charset="0"/>
              </a:rPr>
              <a:t>Distribution of Documentation Types in Project Development</a:t>
            </a:r>
          </a:p>
        </p:txBody>
      </p:sp>
    </p:spTree>
    <p:extLst>
      <p:ext uri="{BB962C8B-B14F-4D97-AF65-F5344CB8AC3E}">
        <p14:creationId xmlns:p14="http://schemas.microsoft.com/office/powerpoint/2010/main" val="329453813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EEFB1-F2DF-52F8-0426-D5D3216E4286}"/>
              </a:ext>
            </a:extLst>
          </p:cNvPr>
          <p:cNvSpPr>
            <a:spLocks noGrp="1"/>
          </p:cNvSpPr>
          <p:nvPr>
            <p:ph type="sldNum" sz="quarter" idx="4"/>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6</a:t>
            </a:fld>
            <a:endPar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endParaRPr>
          </a:p>
        </p:txBody>
      </p:sp>
      <p:sp>
        <p:nvSpPr>
          <p:cNvPr id="12" name="TextBox 11">
            <a:extLst>
              <a:ext uri="{FF2B5EF4-FFF2-40B4-BE49-F238E27FC236}">
                <a16:creationId xmlns:a16="http://schemas.microsoft.com/office/drawing/2014/main" id="{899929CA-8B35-A078-255B-D0CA7715FF13}"/>
              </a:ext>
            </a:extLst>
          </p:cNvPr>
          <p:cNvSpPr txBox="1"/>
          <p:nvPr/>
        </p:nvSpPr>
        <p:spPr>
          <a:xfrm>
            <a:off x="923027" y="736930"/>
            <a:ext cx="13138030" cy="46166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IN" sz="2400" dirty="0">
                <a:latin typeface="Calibri" panose="020F0502020204030204" pitchFamily="34" charset="0"/>
                <a:ea typeface="Calibri" panose="020F0502020204030204" pitchFamily="34" charset="0"/>
                <a:cs typeface="Calibri" panose="020F0502020204030204" pitchFamily="34" charset="0"/>
              </a:rPr>
              <a:t>Distribution of Documentation Types in Project Development</a:t>
            </a:r>
          </a:p>
        </p:txBody>
      </p:sp>
      <p:pic>
        <p:nvPicPr>
          <p:cNvPr id="7" name="Picture 6" descr="A diagram of a project&#10;&#10;Description automatically generated">
            <a:extLst>
              <a:ext uri="{FF2B5EF4-FFF2-40B4-BE49-F238E27FC236}">
                <a16:creationId xmlns:a16="http://schemas.microsoft.com/office/drawing/2014/main" id="{0B69548F-4D52-4723-7B20-3897A4E72A91}"/>
              </a:ext>
            </a:extLst>
          </p:cNvPr>
          <p:cNvPicPr>
            <a:picLocks noChangeAspect="1"/>
          </p:cNvPicPr>
          <p:nvPr/>
        </p:nvPicPr>
        <p:blipFill rotWithShape="1">
          <a:blip r:embed="rId2"/>
          <a:srcRect l="9549" t="7909" r="9515" b="8077"/>
          <a:stretch/>
        </p:blipFill>
        <p:spPr>
          <a:xfrm>
            <a:off x="11178600" y="4183"/>
            <a:ext cx="10916817" cy="13749139"/>
          </a:xfrm>
          <a:prstGeom prst="rect">
            <a:avLst/>
          </a:prstGeom>
        </p:spPr>
      </p:pic>
      <p:pic>
        <p:nvPicPr>
          <p:cNvPr id="9" name="Picture 8">
            <a:extLst>
              <a:ext uri="{FF2B5EF4-FFF2-40B4-BE49-F238E27FC236}">
                <a16:creationId xmlns:a16="http://schemas.microsoft.com/office/drawing/2014/main" id="{8CB263CF-1190-26CF-4603-C4E95021DE16}"/>
              </a:ext>
            </a:extLst>
          </p:cNvPr>
          <p:cNvPicPr>
            <a:picLocks noChangeAspect="1"/>
          </p:cNvPicPr>
          <p:nvPr/>
        </p:nvPicPr>
        <p:blipFill>
          <a:blip r:embed="rId3"/>
          <a:stretch>
            <a:fillRect/>
          </a:stretch>
        </p:blipFill>
        <p:spPr>
          <a:xfrm>
            <a:off x="923027" y="1679722"/>
            <a:ext cx="9572278" cy="5467528"/>
          </a:xfrm>
          <a:prstGeom prst="rect">
            <a:avLst/>
          </a:prstGeom>
        </p:spPr>
      </p:pic>
    </p:spTree>
    <p:extLst>
      <p:ext uri="{BB962C8B-B14F-4D97-AF65-F5344CB8AC3E}">
        <p14:creationId xmlns:p14="http://schemas.microsoft.com/office/powerpoint/2010/main" val="411187457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9A01-810D-2E51-FB9F-6526857BAEBA}"/>
              </a:ext>
            </a:extLst>
          </p:cNvPr>
          <p:cNvSpPr>
            <a:spLocks noGrp="1"/>
          </p:cNvSpPr>
          <p:nvPr>
            <p:ph type="title"/>
          </p:nvPr>
        </p:nvSpPr>
        <p:spPr>
          <a:xfrm>
            <a:off x="140751" y="327900"/>
            <a:ext cx="14446214" cy="1525588"/>
          </a:xfrm>
        </p:spPr>
        <p:txBody>
          <a:bodyPr lIns="0" tIns="0" rIns="0" bIns="0">
            <a:normAutofit/>
          </a:bodyPr>
          <a:lstStyle/>
          <a:p>
            <a:r>
              <a:rPr lang="en-US" b="1" i="0" u="none" strike="noStrike" cap="none" spc="0" baseline="0" dirty="0">
                <a:uFillTx/>
                <a:latin typeface="+mj-lt"/>
                <a:ea typeface="+mj-ea"/>
                <a:cs typeface="+mj-cs"/>
                <a:sym typeface="IBM Plex Sans Light"/>
              </a:rPr>
              <a:t>Intelligent Project Support Chatbot for TRIRIGA Implementation</a:t>
            </a:r>
          </a:p>
        </p:txBody>
      </p:sp>
      <p:sp>
        <p:nvSpPr>
          <p:cNvPr id="6" name="TextBox 5">
            <a:extLst>
              <a:ext uri="{FF2B5EF4-FFF2-40B4-BE49-F238E27FC236}">
                <a16:creationId xmlns:a16="http://schemas.microsoft.com/office/drawing/2014/main" id="{E6208161-0A2D-7A0C-B367-C96CD5A9D2A4}"/>
              </a:ext>
            </a:extLst>
          </p:cNvPr>
          <p:cNvSpPr txBox="1"/>
          <p:nvPr/>
        </p:nvSpPr>
        <p:spPr>
          <a:xfrm>
            <a:off x="358412" y="1090694"/>
            <a:ext cx="6627160" cy="11425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p>
            <a:pPr defTabSz="2438400">
              <a:spcAft>
                <a:spcPts val="600"/>
              </a:spcAft>
            </a:pPr>
            <a:r>
              <a:rPr lang="en-US" sz="2400" b="1" dirty="0">
                <a:latin typeface="+mj-lt"/>
                <a:ea typeface="+mj-ea"/>
                <a:cs typeface="+mj-cs"/>
                <a:sym typeface="IBM Plex Sans Light"/>
              </a:rPr>
              <a:t>Benefits:</a:t>
            </a:r>
          </a:p>
          <a:p>
            <a:pPr defTabSz="2438400">
              <a:spcAft>
                <a:spcPts val="600"/>
              </a:spcAft>
            </a:pPr>
            <a:endParaRPr lang="en-US" sz="2400" b="1" dirty="0">
              <a:latin typeface="+mj-lt"/>
              <a:ea typeface="+mj-ea"/>
              <a:cs typeface="+mj-cs"/>
              <a:sym typeface="IBM Plex Sans Light"/>
            </a:endParaRPr>
          </a:p>
          <a:p>
            <a:pPr defTabSz="2438400">
              <a:spcAft>
                <a:spcPts val="600"/>
              </a:spcAft>
            </a:pPr>
            <a:r>
              <a:rPr lang="en-US" sz="2400" b="1" dirty="0">
                <a:latin typeface="+mj-lt"/>
                <a:ea typeface="+mj-ea"/>
                <a:cs typeface="+mj-cs"/>
                <a:sym typeface="IBM Plex Sans Light"/>
              </a:rPr>
              <a:t>Efficiency Improvement:</a:t>
            </a:r>
          </a:p>
          <a:p>
            <a:pPr marL="0" lvl="1" defTabSz="2438400">
              <a:spcAft>
                <a:spcPts val="600"/>
              </a:spcAft>
            </a:pPr>
            <a:r>
              <a:rPr lang="en-US" sz="2400" dirty="0">
                <a:latin typeface="+mj-lt"/>
                <a:ea typeface="+mj-ea"/>
                <a:cs typeface="+mj-cs"/>
                <a:sym typeface="IBM Plex Sans Light"/>
              </a:rPr>
              <a:t>Potential Benefit (%): 20-30%</a:t>
            </a:r>
          </a:p>
          <a:p>
            <a:pPr marL="0" lvl="1" defTabSz="2438400">
              <a:spcAft>
                <a:spcPts val="600"/>
              </a:spcAft>
            </a:pPr>
            <a:r>
              <a:rPr lang="en-US" sz="2400" dirty="0">
                <a:latin typeface="+mj-lt"/>
                <a:ea typeface="+mj-ea"/>
                <a:cs typeface="+mj-cs"/>
                <a:sym typeface="IBM Plex Sans Light"/>
              </a:rPr>
              <a:t>Explanation: The streamlined communication and reduced dependency on extensive training can lead to a significant improvement in overall project efficiency.</a:t>
            </a:r>
          </a:p>
          <a:p>
            <a:pPr marL="0" lvl="1" defTabSz="2438400">
              <a:spcAft>
                <a:spcPts val="600"/>
              </a:spcAft>
            </a:pPr>
            <a:endParaRPr lang="en-US" sz="2400" dirty="0">
              <a:latin typeface="+mj-lt"/>
              <a:ea typeface="+mj-ea"/>
              <a:cs typeface="+mj-cs"/>
              <a:sym typeface="IBM Plex Sans Light"/>
            </a:endParaRPr>
          </a:p>
          <a:p>
            <a:pPr defTabSz="2438400">
              <a:spcAft>
                <a:spcPts val="600"/>
              </a:spcAft>
            </a:pPr>
            <a:r>
              <a:rPr lang="en-US" sz="2400" b="1" dirty="0">
                <a:latin typeface="+mj-lt"/>
                <a:ea typeface="+mj-ea"/>
                <a:cs typeface="+mj-cs"/>
                <a:sym typeface="IBM Plex Sans Light"/>
              </a:rPr>
              <a:t>Accuracy Enhancement:</a:t>
            </a:r>
          </a:p>
          <a:p>
            <a:pPr marL="0" lvl="1" defTabSz="2438400">
              <a:spcAft>
                <a:spcPts val="600"/>
              </a:spcAft>
            </a:pPr>
            <a:r>
              <a:rPr lang="en-US" sz="2400" dirty="0">
                <a:latin typeface="+mj-lt"/>
                <a:ea typeface="+mj-ea"/>
                <a:cs typeface="+mj-cs"/>
                <a:sym typeface="IBM Plex Sans Light"/>
              </a:rPr>
              <a:t>Potential Benefit (%): 15-25%</a:t>
            </a:r>
          </a:p>
          <a:p>
            <a:pPr marL="0" lvl="1" defTabSz="2438400">
              <a:spcAft>
                <a:spcPts val="600"/>
              </a:spcAft>
            </a:pPr>
            <a:r>
              <a:rPr lang="en-US" sz="2400" dirty="0">
                <a:latin typeface="+mj-lt"/>
                <a:ea typeface="+mj-ea"/>
                <a:cs typeface="+mj-cs"/>
                <a:sym typeface="IBM Plex Sans Light"/>
              </a:rPr>
              <a:t>Explanation: The use of a AI -powered chatbot ensures accurate and context-specific information retrieval, reducing the chances of errors.</a:t>
            </a:r>
          </a:p>
          <a:p>
            <a:pPr marL="0" lvl="1" defTabSz="2438400">
              <a:spcAft>
                <a:spcPts val="600"/>
              </a:spcAft>
            </a:pPr>
            <a:endParaRPr lang="en-US" sz="2400" dirty="0">
              <a:latin typeface="+mj-lt"/>
              <a:ea typeface="+mj-ea"/>
              <a:cs typeface="+mj-cs"/>
              <a:sym typeface="IBM Plex Sans Light"/>
            </a:endParaRPr>
          </a:p>
          <a:p>
            <a:pPr defTabSz="2438400">
              <a:spcAft>
                <a:spcPts val="600"/>
              </a:spcAft>
            </a:pPr>
            <a:r>
              <a:rPr lang="en-US" sz="2400" b="1" dirty="0">
                <a:latin typeface="+mj-lt"/>
                <a:ea typeface="+mj-ea"/>
                <a:cs typeface="+mj-cs"/>
                <a:sym typeface="IBM Plex Sans Light"/>
              </a:rPr>
              <a:t>Time Savings:</a:t>
            </a:r>
          </a:p>
          <a:p>
            <a:pPr marL="0" lvl="1" defTabSz="2438400">
              <a:spcAft>
                <a:spcPts val="600"/>
              </a:spcAft>
            </a:pPr>
            <a:r>
              <a:rPr lang="en-US" sz="2400" dirty="0">
                <a:latin typeface="+mj-lt"/>
                <a:ea typeface="+mj-ea"/>
                <a:cs typeface="+mj-cs"/>
                <a:sym typeface="IBM Plex Sans Light"/>
              </a:rPr>
              <a:t>Potential Benefit (%): 25-35%</a:t>
            </a:r>
          </a:p>
          <a:p>
            <a:pPr marL="0" lvl="1" defTabSz="2438400">
              <a:spcAft>
                <a:spcPts val="600"/>
              </a:spcAft>
            </a:pPr>
            <a:r>
              <a:rPr lang="en-US" sz="2400" dirty="0">
                <a:latin typeface="+mj-lt"/>
                <a:ea typeface="+mj-ea"/>
                <a:cs typeface="+mj-cs"/>
                <a:sym typeface="IBM Plex Sans Light"/>
              </a:rPr>
              <a:t>Explanation: Quicker access to project documentation and resolutions can lead to substantial time savings during the project lifecycle.</a:t>
            </a:r>
          </a:p>
          <a:p>
            <a:pPr marL="0" lvl="1" defTabSz="2438400">
              <a:spcAft>
                <a:spcPts val="600"/>
              </a:spcAft>
            </a:pPr>
            <a:endParaRPr lang="en-US" sz="2400" dirty="0">
              <a:latin typeface="+mj-lt"/>
              <a:ea typeface="+mj-ea"/>
              <a:cs typeface="+mj-cs"/>
              <a:sym typeface="IBM Plex Sans Light"/>
            </a:endParaRPr>
          </a:p>
          <a:p>
            <a:pPr defTabSz="2438400">
              <a:spcAft>
                <a:spcPts val="600"/>
              </a:spcAft>
            </a:pPr>
            <a:r>
              <a:rPr lang="en-US" sz="2400" b="1" dirty="0">
                <a:latin typeface="+mj-lt"/>
                <a:ea typeface="+mj-ea"/>
                <a:cs typeface="+mj-cs"/>
                <a:sym typeface="IBM Plex Sans Light"/>
              </a:rPr>
              <a:t>User Satisfaction:</a:t>
            </a:r>
          </a:p>
          <a:p>
            <a:pPr marL="0" lvl="1" defTabSz="2438400">
              <a:spcAft>
                <a:spcPts val="600"/>
              </a:spcAft>
            </a:pPr>
            <a:r>
              <a:rPr lang="en-US" sz="2400" dirty="0">
                <a:latin typeface="+mj-lt"/>
                <a:ea typeface="+mj-ea"/>
                <a:cs typeface="+mj-cs"/>
                <a:sym typeface="IBM Plex Sans Light"/>
              </a:rPr>
              <a:t>Potential Benefit (%): 20-30%</a:t>
            </a:r>
          </a:p>
          <a:p>
            <a:pPr marL="0" lvl="1" defTabSz="2438400">
              <a:spcAft>
                <a:spcPts val="600"/>
              </a:spcAft>
            </a:pPr>
            <a:r>
              <a:rPr lang="en-US" sz="2400" dirty="0">
                <a:latin typeface="+mj-lt"/>
                <a:ea typeface="+mj-ea"/>
                <a:cs typeface="+mj-cs"/>
                <a:sym typeface="IBM Plex Sans Light"/>
              </a:rPr>
              <a:t>Explanation: Positive feedback and increased user satisfaction contribute to a more positive project experience.</a:t>
            </a:r>
          </a:p>
        </p:txBody>
      </p:sp>
      <p:sp>
        <p:nvSpPr>
          <p:cNvPr id="14" name="Slide Number Placeholder 5">
            <a:extLst>
              <a:ext uri="{FF2B5EF4-FFF2-40B4-BE49-F238E27FC236}">
                <a16:creationId xmlns:a16="http://schemas.microsoft.com/office/drawing/2014/main" id="{60C98159-5B69-12FC-DF08-CC41108790CF}"/>
              </a:ext>
            </a:extLst>
          </p:cNvPr>
          <p:cNvSpPr>
            <a:spLocks noGrp="1"/>
          </p:cNvSpPr>
          <p:nvPr>
            <p:ph type="sldNum" sz="quarter" idx="10"/>
          </p:nvPr>
        </p:nvSpPr>
        <p:spPr>
          <a:xfrm>
            <a:off x="23555959" y="12896848"/>
            <a:ext cx="256541" cy="254001"/>
          </a:xfrm>
        </p:spPr>
        <p:txBody>
          <a:bodyPr wrap="none" lIns="0" tIns="0" rIns="0" bIns="0" anchor="b" anchorCtr="0">
            <a:normAutofit/>
          </a:bodyPr>
          <a:lstStyle/>
          <a:p>
            <a:pPr>
              <a:spcAft>
                <a:spcPts val="600"/>
              </a:spcAft>
            </a:pPr>
            <a:fld id="{86CB4B4D-7CA3-9044-876B-883B54F8677D}" type="slidenum">
              <a:rPr lang="en-US" smtClean="0"/>
              <a:pPr>
                <a:spcAft>
                  <a:spcPts val="600"/>
                </a:spcAft>
              </a:pPr>
              <a:t>7</a:t>
            </a:fld>
            <a:endParaRPr lang="en-US"/>
          </a:p>
        </p:txBody>
      </p:sp>
      <p:sp>
        <p:nvSpPr>
          <p:cNvPr id="3" name="Slide Number Placeholder 2" hidden="1">
            <a:extLst>
              <a:ext uri="{FF2B5EF4-FFF2-40B4-BE49-F238E27FC236}">
                <a16:creationId xmlns:a16="http://schemas.microsoft.com/office/drawing/2014/main" id="{B2BEEFB1-F2DF-52F8-0426-D5D3216E4286}"/>
              </a:ext>
            </a:extLst>
          </p:cNvPr>
          <p:cNvSpPr>
            <a:spLocks noGrp="1"/>
          </p:cNvSpPr>
          <p:nvPr>
            <p:ph type="sldNum" sz="quarter" idx="4294967295"/>
          </p:nvPr>
        </p:nvSpPr>
        <p:spPr>
          <a:xfrm>
            <a:off x="23541592" y="12938838"/>
            <a:ext cx="270908" cy="246221"/>
          </a:xfrm>
        </p:spPr>
        <p:txBody>
          <a:bodyPr/>
          <a:lstStyle/>
          <a:p>
            <a:pPr marL="0" marR="0" lvl="0" indent="0" algn="r" defTabSz="1829379" rtl="0" eaLnBrk="1" fontAlgn="auto" latinLnBrk="0" hangingPunct="1">
              <a:spcBef>
                <a:spcPts val="0"/>
              </a:spcBef>
              <a:spcAft>
                <a:spcPts val="600"/>
              </a:spcAft>
              <a:buClrTx/>
              <a:buSzTx/>
              <a:buFontTx/>
              <a:buNone/>
              <a:tabLst/>
              <a:defRPr/>
            </a:pPr>
            <a:fld id="{86CB4B4D-7CA3-9044-876B-883B54F8677D}" type="slidenum">
              <a:rPr kumimoji="0" lang="en-US"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spcBef>
                  <a:spcPts val="0"/>
                </a:spcBef>
                <a:spcAft>
                  <a:spcPts val="600"/>
                </a:spcAft>
                <a:buClrTx/>
                <a:buSzTx/>
                <a:buFontTx/>
                <a:buNone/>
                <a:tabLst/>
                <a:defRPr/>
              </a:pPr>
              <a:t>7</a:t>
            </a:fld>
            <a:endParaRPr kumimoji="0" lang="en-US"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endParaRPr>
          </a:p>
        </p:txBody>
      </p:sp>
      <p:pic>
        <p:nvPicPr>
          <p:cNvPr id="9" name="Picture 8">
            <a:extLst>
              <a:ext uri="{FF2B5EF4-FFF2-40B4-BE49-F238E27FC236}">
                <a16:creationId xmlns:a16="http://schemas.microsoft.com/office/drawing/2014/main" id="{D75013FD-CBE0-3058-C3AA-9DEA1E24FE63}"/>
              </a:ext>
            </a:extLst>
          </p:cNvPr>
          <p:cNvPicPr>
            <a:picLocks noChangeAspect="1"/>
          </p:cNvPicPr>
          <p:nvPr/>
        </p:nvPicPr>
        <p:blipFill>
          <a:blip r:embed="rId2"/>
          <a:stretch>
            <a:fillRect/>
          </a:stretch>
        </p:blipFill>
        <p:spPr>
          <a:xfrm>
            <a:off x="6985572" y="2385891"/>
            <a:ext cx="16957962" cy="95977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764602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descr="Blue 10 quarter slide background">
            <a:extLst>
              <a:ext uri="{FF2B5EF4-FFF2-40B4-BE49-F238E27FC236}">
                <a16:creationId xmlns:a16="http://schemas.microsoft.com/office/drawing/2014/main" id="{24EB1604-9A03-7089-410A-1F3E6FB1BB6B}"/>
              </a:ext>
            </a:extLst>
          </p:cNvPr>
          <p:cNvSpPr/>
          <p:nvPr/>
        </p:nvSpPr>
        <p:spPr bwMode="auto">
          <a:xfrm>
            <a:off x="0" y="0"/>
            <a:ext cx="5525898"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2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E75BB14F-E027-AD4A-B94F-B46F7A4C0BB5}"/>
              </a:ext>
            </a:extLst>
          </p:cNvPr>
          <p:cNvSpPr>
            <a:spLocks noGrp="1"/>
          </p:cNvSpPr>
          <p:nvPr>
            <p:ph type="title"/>
          </p:nvPr>
        </p:nvSpPr>
        <p:spPr/>
        <p:txBody>
          <a:bodyPr/>
          <a:lstStyle/>
          <a:p>
            <a:r>
              <a:rPr lang="en-IN" sz="2200" dirty="0">
                <a:latin typeface="Calibri" panose="020F0502020204030204" pitchFamily="34" charset="0"/>
                <a:ea typeface="Calibri" panose="020F0502020204030204" pitchFamily="34" charset="0"/>
                <a:cs typeface="Calibri" panose="020F0502020204030204" pitchFamily="34" charset="0"/>
              </a:rPr>
              <a:t>Business</a:t>
            </a:r>
            <a:r>
              <a:rPr lang="en-US" sz="2200" dirty="0">
                <a:latin typeface="Calibri" panose="020F0502020204030204" pitchFamily="34" charset="0"/>
                <a:ea typeface="Calibri" panose="020F0502020204030204" pitchFamily="34" charset="0"/>
                <a:cs typeface="Calibri" panose="020F0502020204030204" pitchFamily="34" charset="0"/>
              </a:rPr>
              <a:t> Outcomes/ Benefits (along with any KPIs)</a:t>
            </a:r>
          </a:p>
        </p:txBody>
      </p:sp>
      <p:sp>
        <p:nvSpPr>
          <p:cNvPr id="11" name="Slide Number Placeholder 2">
            <a:extLst>
              <a:ext uri="{FF2B5EF4-FFF2-40B4-BE49-F238E27FC236}">
                <a16:creationId xmlns:a16="http://schemas.microsoft.com/office/drawing/2014/main" id="{159423CD-D821-23C0-A869-C7B937916AB6}"/>
              </a:ext>
            </a:extLst>
          </p:cNvPr>
          <p:cNvSpPr>
            <a:spLocks noGrp="1"/>
          </p:cNvSpPr>
          <p:nvPr>
            <p:ph type="sldNum" sz="quarter" idx="4"/>
          </p:nvPr>
        </p:nvSpPr>
        <p:spPr>
          <a:xfrm>
            <a:off x="23527165" y="12884552"/>
            <a:ext cx="285335" cy="338554"/>
          </a:xfrm>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2200" b="0" i="0" u="none" strike="noStrike" kern="1200" cap="none" spc="0" normalizeH="0" baseline="0" noProof="0"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8</a:t>
            </a:fld>
            <a:endParaRPr kumimoji="0" lang="en-US" sz="22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IBM Plex Sans"/>
            </a:endParaRPr>
          </a:p>
        </p:txBody>
      </p:sp>
      <p:sp>
        <p:nvSpPr>
          <p:cNvPr id="6" name="TextBox 5">
            <a:extLst>
              <a:ext uri="{FF2B5EF4-FFF2-40B4-BE49-F238E27FC236}">
                <a16:creationId xmlns:a16="http://schemas.microsoft.com/office/drawing/2014/main" id="{1C68F89F-D634-EC99-4197-50086315B359}"/>
              </a:ext>
            </a:extLst>
          </p:cNvPr>
          <p:cNvSpPr txBox="1"/>
          <p:nvPr/>
        </p:nvSpPr>
        <p:spPr>
          <a:xfrm>
            <a:off x="5745193" y="0"/>
            <a:ext cx="17873952" cy="1301894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Reduced Training Time:</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Average time spent on user training sessions.</a:t>
            </a: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Outcome</a:t>
            </a:r>
            <a:r>
              <a:rPr lang="en-US" sz="2400" dirty="0">
                <a:latin typeface="Calibri" panose="020F0502020204030204" pitchFamily="34" charset="0"/>
                <a:ea typeface="Calibri" panose="020F0502020204030204" pitchFamily="34" charset="0"/>
                <a:cs typeface="Calibri" panose="020F0502020204030204" pitchFamily="34" charset="0"/>
              </a:rPr>
              <a:t>: A decrease in the time required for user training sessions indicates the effectiveness of the chatbot in providing quick and accessible information.</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Improved User Productivity:</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User engagement metrics and productivity measures.</a:t>
            </a: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Outcome</a:t>
            </a:r>
            <a:r>
              <a:rPr lang="en-US" sz="2400" dirty="0">
                <a:latin typeface="Calibri" panose="020F0502020204030204" pitchFamily="34" charset="0"/>
                <a:ea typeface="Calibri" panose="020F0502020204030204" pitchFamily="34" charset="0"/>
                <a:cs typeface="Calibri" panose="020F0502020204030204" pitchFamily="34" charset="0"/>
              </a:rPr>
              <a:t>: An increase in user productivity and engagement as a result of streamlined communication and reduced dependency on extensive training.</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Enhanced Accuracy in Support:</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Accuracy of responses provided by the chatbot.</a:t>
            </a: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Outcome</a:t>
            </a:r>
            <a:r>
              <a:rPr lang="en-US" sz="2400" dirty="0">
                <a:latin typeface="Calibri" panose="020F0502020204030204" pitchFamily="34" charset="0"/>
                <a:ea typeface="Calibri" panose="020F0502020204030204" pitchFamily="34" charset="0"/>
                <a:cs typeface="Calibri" panose="020F0502020204030204" pitchFamily="34" charset="0"/>
              </a:rPr>
              <a:t>: Improved accuracy in providing relevant and context-specific information, reducing errors and enhancing overall project support.</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Faster Issue Resolution:</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Average time taken to resolve user queries.</a:t>
            </a: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Outcome</a:t>
            </a:r>
            <a:r>
              <a:rPr lang="en-US" sz="2400" dirty="0">
                <a:latin typeface="Calibri" panose="020F0502020204030204" pitchFamily="34" charset="0"/>
                <a:ea typeface="Calibri" panose="020F0502020204030204" pitchFamily="34" charset="0"/>
                <a:cs typeface="Calibri" panose="020F0502020204030204" pitchFamily="34" charset="0"/>
              </a:rPr>
              <a:t>: A decrease in the time required to resolve user queries indicates the chatbot's efficiency in providing quick solutions, contributing to faster issue resolution.</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Increased User Satisfaction:</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User satisfaction surveys and feedback.</a:t>
            </a: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Outcome</a:t>
            </a:r>
            <a:r>
              <a:rPr lang="en-US" sz="2400" dirty="0">
                <a:latin typeface="Calibri" panose="020F0502020204030204" pitchFamily="34" charset="0"/>
                <a:ea typeface="Calibri" panose="020F0502020204030204" pitchFamily="34" charset="0"/>
                <a:cs typeface="Calibri" panose="020F0502020204030204" pitchFamily="34" charset="0"/>
              </a:rPr>
              <a:t>: Positive feedback and higher satisfaction scores demonstrate the effectiveness of the chatbot in meeting user needs and expectations.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Efficient Documentation Management:</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Accessibility and utilization of project documentation.</a:t>
            </a: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Outcome</a:t>
            </a:r>
            <a:r>
              <a:rPr lang="en-US" sz="2400" dirty="0">
                <a:latin typeface="Calibri" panose="020F0502020204030204" pitchFamily="34" charset="0"/>
                <a:ea typeface="Calibri" panose="020F0502020204030204" pitchFamily="34" charset="0"/>
                <a:cs typeface="Calibri" panose="020F0502020204030204" pitchFamily="34" charset="0"/>
              </a:rPr>
              <a:t>: Improved efficiency in managing and accessing project documentation, ensuring that relevant information is readily available for project stakeholders</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6568262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descr="Blue 10 quarter slide background">
            <a:extLst>
              <a:ext uri="{FF2B5EF4-FFF2-40B4-BE49-F238E27FC236}">
                <a16:creationId xmlns:a16="http://schemas.microsoft.com/office/drawing/2014/main" id="{24EB1604-9A03-7089-410A-1F3E6FB1BB6B}"/>
              </a:ext>
            </a:extLst>
          </p:cNvPr>
          <p:cNvSpPr/>
          <p:nvPr/>
        </p:nvSpPr>
        <p:spPr bwMode="auto">
          <a:xfrm>
            <a:off x="0" y="0"/>
            <a:ext cx="5525898"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2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E75BB14F-E027-AD4A-B94F-B46F7A4C0BB5}"/>
              </a:ext>
            </a:extLst>
          </p:cNvPr>
          <p:cNvSpPr>
            <a:spLocks noGrp="1"/>
          </p:cNvSpPr>
          <p:nvPr>
            <p:ph type="title"/>
          </p:nvPr>
        </p:nvSpPr>
        <p:spPr/>
        <p:txBody>
          <a:bodyPr/>
          <a:lstStyle/>
          <a:p>
            <a:r>
              <a:rPr lang="en-IN" sz="2200" dirty="0">
                <a:latin typeface="Calibri" panose="020F0502020204030204" pitchFamily="34" charset="0"/>
                <a:ea typeface="Calibri" panose="020F0502020204030204" pitchFamily="34" charset="0"/>
                <a:cs typeface="Calibri" panose="020F0502020204030204" pitchFamily="34" charset="0"/>
              </a:rPr>
              <a:t>Business</a:t>
            </a:r>
            <a:r>
              <a:rPr lang="en-US" sz="2200" dirty="0">
                <a:latin typeface="Calibri" panose="020F0502020204030204" pitchFamily="34" charset="0"/>
                <a:ea typeface="Calibri" panose="020F0502020204030204" pitchFamily="34" charset="0"/>
                <a:cs typeface="Calibri" panose="020F0502020204030204" pitchFamily="34" charset="0"/>
              </a:rPr>
              <a:t> Outcomes/ Benefits (along with any KPIs)</a:t>
            </a:r>
          </a:p>
        </p:txBody>
      </p:sp>
      <p:sp>
        <p:nvSpPr>
          <p:cNvPr id="11" name="Slide Number Placeholder 2">
            <a:extLst>
              <a:ext uri="{FF2B5EF4-FFF2-40B4-BE49-F238E27FC236}">
                <a16:creationId xmlns:a16="http://schemas.microsoft.com/office/drawing/2014/main" id="{159423CD-D821-23C0-A869-C7B937916AB6}"/>
              </a:ext>
            </a:extLst>
          </p:cNvPr>
          <p:cNvSpPr>
            <a:spLocks noGrp="1"/>
          </p:cNvSpPr>
          <p:nvPr>
            <p:ph type="sldNum" sz="quarter" idx="4"/>
          </p:nvPr>
        </p:nvSpPr>
        <p:spPr>
          <a:xfrm>
            <a:off x="23527165" y="12884552"/>
            <a:ext cx="285335" cy="338554"/>
          </a:xfrm>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2200" b="0" i="0" u="none" strike="noStrike" kern="1200" cap="none" spc="0" normalizeH="0" baseline="0" noProof="0"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9</a:t>
            </a:fld>
            <a:endParaRPr kumimoji="0" lang="en-US" sz="22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IBM Plex Sans"/>
            </a:endParaRPr>
          </a:p>
        </p:txBody>
      </p:sp>
      <p:pic>
        <p:nvPicPr>
          <p:cNvPr id="7" name="Picture 6">
            <a:extLst>
              <a:ext uri="{FF2B5EF4-FFF2-40B4-BE49-F238E27FC236}">
                <a16:creationId xmlns:a16="http://schemas.microsoft.com/office/drawing/2014/main" id="{7AA5CB2B-BCF3-3A91-634E-6C024E87D80A}"/>
              </a:ext>
            </a:extLst>
          </p:cNvPr>
          <p:cNvPicPr>
            <a:picLocks noChangeAspect="1"/>
          </p:cNvPicPr>
          <p:nvPr/>
        </p:nvPicPr>
        <p:blipFill>
          <a:blip r:embed="rId2"/>
          <a:stretch>
            <a:fillRect/>
          </a:stretch>
        </p:blipFill>
        <p:spPr>
          <a:xfrm>
            <a:off x="5525897" y="2688846"/>
            <a:ext cx="18285205" cy="8538294"/>
          </a:xfrm>
          <a:prstGeom prst="rect">
            <a:avLst/>
          </a:prstGeom>
        </p:spPr>
      </p:pic>
    </p:spTree>
    <p:extLst>
      <p:ext uri="{BB962C8B-B14F-4D97-AF65-F5344CB8AC3E}">
        <p14:creationId xmlns:p14="http://schemas.microsoft.com/office/powerpoint/2010/main" val="2062468219"/>
      </p:ext>
    </p:extLst>
  </p:cSld>
  <p:clrMapOvr>
    <a:masterClrMapping/>
  </p:clrMapOvr>
  <p:transition spd="med"/>
</p:sld>
</file>

<file path=ppt/theme/theme1.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8" id="{113BFA09-69C9-5E4F-BF47-1A11B42BC8F0}" vid="{6124F050-50E5-7D46-8850-4BD75B9217E1}"/>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IBM_presentation_template_v_1_5_Plex</Template>
  <TotalTime>1089</TotalTime>
  <Words>1247</Words>
  <Application>Microsoft Office PowerPoint</Application>
  <PresentationFormat>Custom</PresentationFormat>
  <Paragraphs>196</Paragraphs>
  <Slides>12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Abadi</vt:lpstr>
      <vt:lpstr>Arial</vt:lpstr>
      <vt:lpstr>Calibri</vt:lpstr>
      <vt:lpstr>IBM Plex Sans</vt:lpstr>
      <vt:lpstr>IBM Plex Sans ExtraLight</vt:lpstr>
      <vt:lpstr>IBM Plex Sans Light</vt:lpstr>
      <vt:lpstr>IBM presentation template</vt:lpstr>
      <vt:lpstr>PowerPoint Presentation</vt:lpstr>
      <vt:lpstr>PowerPoint Presentation</vt:lpstr>
      <vt:lpstr>PowerPoint Presentation</vt:lpstr>
      <vt:lpstr>PowerPoint Presentation</vt:lpstr>
      <vt:lpstr>PowerPoint Presentation</vt:lpstr>
      <vt:lpstr>PowerPoint Presentation</vt:lpstr>
      <vt:lpstr>Intelligent Project Support Chatbot for TRIRIGA Implementation</vt:lpstr>
      <vt:lpstr>Business Outcomes/ Benefits (along with any KPIs)</vt:lpstr>
      <vt:lpstr>Business Outcomes/ Benefits (along with any KPIs)</vt:lpstr>
      <vt:lpstr> Key Performance Indicators (KPIs): </vt:lpstr>
      <vt:lpstr>Business Outcomes/ Benefits (along with any KPIs)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64/86/130pt title,  5 lines maximum,  sentence case</dc:title>
  <dc:subject/>
  <dc:creator>Ujjwala .</dc:creator>
  <cp:keywords/>
  <dc:description/>
  <cp:lastModifiedBy>Nitin Dnyaneshwar Hambirge</cp:lastModifiedBy>
  <cp:revision>42</cp:revision>
  <cp:lastPrinted>2019-04-25T15:14:05Z</cp:lastPrinted>
  <dcterms:created xsi:type="dcterms:W3CDTF">2023-10-26T08:10:03Z</dcterms:created>
  <dcterms:modified xsi:type="dcterms:W3CDTF">2023-12-21T07:59:57Z</dcterms:modified>
  <cp:category/>
</cp:coreProperties>
</file>